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23"/>
  </p:notes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9" r:id="rId14"/>
    <p:sldId id="270" r:id="rId15"/>
    <p:sldId id="273" r:id="rId16"/>
    <p:sldId id="276" r:id="rId17"/>
    <p:sldId id="277" r:id="rId18"/>
    <p:sldId id="278" r:id="rId19"/>
    <p:sldId id="279" r:id="rId20"/>
    <p:sldId id="280" r:id="rId21"/>
    <p:sldId id="281"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533F0BC-EFCB-43AA-93E6-9759502AD70C}" type="datetimeFigureOut">
              <a:rPr lang="ar-IQ" smtClean="0"/>
              <a:pPr/>
              <a:t>16/06/1438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1024152-7688-468F-8072-A28CE043D392}"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81024152-7688-468F-8072-A28CE043D392}" type="slidenum">
              <a:rPr lang="ar-IQ" smtClean="0"/>
              <a:pPr/>
              <a:t>5</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F8B26B1-5DF1-4B61-956C-1FC8A0E2D66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16/06/1438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16/06/1438</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Emotional_dissonanc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الرضا الوظيفي مفهوم و تقييم</a:t>
            </a:r>
            <a:endParaRPr lang="ar-IQ" dirty="0"/>
          </a:p>
        </p:txBody>
      </p:sp>
      <p:sp>
        <p:nvSpPr>
          <p:cNvPr id="3" name="عنوان فرعي 2"/>
          <p:cNvSpPr>
            <a:spLocks noGrp="1"/>
          </p:cNvSpPr>
          <p:nvPr>
            <p:ph type="subTitle" idx="1"/>
          </p:nvPr>
        </p:nvSpPr>
        <p:spPr>
          <a:xfrm>
            <a:off x="971600" y="3140968"/>
            <a:ext cx="7854696" cy="1752600"/>
          </a:xfrm>
        </p:spPr>
        <p:txBody>
          <a:bodyPr>
            <a:normAutofit fontScale="25000" lnSpcReduction="20000"/>
          </a:bodyPr>
          <a:lstStyle/>
          <a:p>
            <a:pPr algn="l" rtl="0"/>
            <a:r>
              <a:rPr lang="en-US" b="1" dirty="0" err="1" smtClean="0"/>
              <a:t>J</a:t>
            </a:r>
            <a:r>
              <a:rPr lang="en-US" sz="9600" b="1" dirty="0" err="1" smtClean="0"/>
              <a:t>JOb</a:t>
            </a:r>
            <a:r>
              <a:rPr lang="en-US" sz="9600" b="1" dirty="0" smtClean="0"/>
              <a:t> </a:t>
            </a:r>
            <a:r>
              <a:rPr lang="en-US" sz="9600" b="1" dirty="0" smtClean="0"/>
              <a:t>satisfaction</a:t>
            </a:r>
            <a:r>
              <a:rPr lang="en-US" sz="9600" dirty="0" smtClean="0"/>
              <a:t> or </a:t>
            </a:r>
            <a:r>
              <a:rPr lang="en-US" sz="9600" b="1" dirty="0" smtClean="0"/>
              <a:t>employee satisfaction</a:t>
            </a:r>
            <a:r>
              <a:rPr lang="en-US" sz="9600" dirty="0" smtClean="0"/>
              <a:t> </a:t>
            </a:r>
            <a:endParaRPr lang="ar-IQ" sz="9600" dirty="0" smtClean="0"/>
          </a:p>
          <a:p>
            <a:r>
              <a:rPr lang="ar-IQ" sz="12800" dirty="0" err="1" smtClean="0"/>
              <a:t>اعداد:</a:t>
            </a:r>
            <a:endParaRPr lang="ar-IQ" sz="12800" dirty="0" smtClean="0"/>
          </a:p>
          <a:p>
            <a:r>
              <a:rPr lang="ar-IQ" sz="12800" dirty="0" err="1" smtClean="0"/>
              <a:t>د.</a:t>
            </a:r>
            <a:r>
              <a:rPr lang="ar-IQ" sz="12800" dirty="0" smtClean="0"/>
              <a:t> غالب ادريس عطية</a:t>
            </a:r>
          </a:p>
          <a:p>
            <a:r>
              <a:rPr lang="ar-IQ" sz="12800" dirty="0" err="1" smtClean="0"/>
              <a:t>م.</a:t>
            </a:r>
            <a:r>
              <a:rPr lang="ar-IQ" sz="12800" dirty="0" smtClean="0"/>
              <a:t> </a:t>
            </a:r>
            <a:r>
              <a:rPr lang="ar-IQ" sz="12800" dirty="0" err="1" smtClean="0"/>
              <a:t>بايولوجي</a:t>
            </a:r>
            <a:r>
              <a:rPr lang="ar-IQ" sz="12800" dirty="0" smtClean="0"/>
              <a:t> </a:t>
            </a:r>
            <a:r>
              <a:rPr lang="ar-IQ" sz="12800" dirty="0" smtClean="0"/>
              <a:t>شيرين محمد محمود</a:t>
            </a:r>
            <a:endParaRPr lang="ar-IQ" sz="12800" dirty="0" smtClean="0"/>
          </a:p>
          <a:p>
            <a:r>
              <a:rPr lang="ar-IQ" sz="12800" dirty="0" smtClean="0"/>
              <a:t>شعبة </a:t>
            </a:r>
            <a:r>
              <a:rPr lang="ar-IQ" sz="12800" dirty="0" smtClean="0"/>
              <a:t>التعليم المستمر</a:t>
            </a:r>
          </a:p>
          <a:p>
            <a:r>
              <a:rPr lang="ar-IQ" sz="12800" dirty="0" smtClean="0"/>
              <a:t>كلية التربية للعلوم الصرفة</a:t>
            </a:r>
          </a:p>
          <a:p>
            <a:r>
              <a:rPr lang="ar-IQ" sz="12800" dirty="0" smtClean="0"/>
              <a:t>جامعة ديالى</a:t>
            </a:r>
            <a:endParaRPr lang="ar-IQ" sz="1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9</a:t>
            </a:r>
            <a:endParaRPr lang="ar-IQ" dirty="0"/>
          </a:p>
        </p:txBody>
      </p:sp>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r>
              <a:rPr lang="ar-IQ" b="1" dirty="0" smtClean="0">
                <a:solidFill>
                  <a:srgbClr val="FF0000"/>
                </a:solidFill>
              </a:rPr>
              <a:t>قياس الإشباع الوظيفي  </a:t>
            </a:r>
          </a:p>
          <a:p>
            <a:r>
              <a:rPr lang="ar-IQ" sz="2400" dirty="0" smtClean="0"/>
              <a:t>هناك أساليب كثيرة لقياس الإشباع </a:t>
            </a:r>
            <a:r>
              <a:rPr lang="ar-IQ" sz="2400" dirty="0" err="1" smtClean="0"/>
              <a:t>الوظيفي.</a:t>
            </a:r>
            <a:r>
              <a:rPr lang="ar-IQ" sz="2400" dirty="0" smtClean="0"/>
              <a:t>  حتى الآن، يعتبر الأسلوب الأكثر شيوعا لجمع البيانات المتعلقة بالإشباع الوظيفي هو مقياس </a:t>
            </a:r>
            <a:r>
              <a:rPr lang="ar-IQ" sz="2400" dirty="0" err="1" smtClean="0"/>
              <a:t>ليكرت</a:t>
            </a:r>
            <a:r>
              <a:rPr lang="ar-IQ" sz="2400" dirty="0" smtClean="0"/>
              <a:t> (نسبة </a:t>
            </a:r>
            <a:r>
              <a:rPr lang="ar-IQ" sz="2400" dirty="0" err="1" smtClean="0"/>
              <a:t>لرينسيز</a:t>
            </a:r>
            <a:r>
              <a:rPr lang="ar-IQ" sz="2400" dirty="0" smtClean="0"/>
              <a:t> </a:t>
            </a:r>
            <a:r>
              <a:rPr lang="ar-IQ" sz="2400" dirty="0" err="1" smtClean="0"/>
              <a:t>ليكرت).</a:t>
            </a:r>
            <a:r>
              <a:rPr lang="ar-IQ" sz="2400" dirty="0" smtClean="0"/>
              <a:t> وتشمل الأساليب الأخرى والأقل شيوعا لقياس الإشباع الوظيفي: أسئلة </a:t>
            </a:r>
            <a:r>
              <a:rPr lang="ar-IQ" sz="2400" dirty="0" err="1" smtClean="0"/>
              <a:t>بنعم </a:t>
            </a:r>
            <a:r>
              <a:rPr lang="ar-IQ" sz="2400" dirty="0" smtClean="0"/>
              <a:t>/ ولا، أسئلة </a:t>
            </a:r>
            <a:r>
              <a:rPr lang="ar-IQ" sz="2400" dirty="0" err="1" smtClean="0"/>
              <a:t>الصواب </a:t>
            </a:r>
            <a:r>
              <a:rPr lang="ar-IQ" sz="2400" dirty="0" smtClean="0"/>
              <a:t>/ والخطأ، وأسئلة اكمال الفراغات، والقوائم مرجعية، الاختيار من </a:t>
            </a:r>
            <a:r>
              <a:rPr lang="ar-IQ" sz="2400" dirty="0" err="1" smtClean="0"/>
              <a:t>متعدد.</a:t>
            </a:r>
            <a:r>
              <a:rPr lang="ar-IQ" sz="2400" dirty="0" smtClean="0"/>
              <a:t> يتم جمع مثل تلك البيانات عادة باستخدام نظام إدارة اقتراحات مرجعية للمشاريع.</a:t>
            </a:r>
          </a:p>
          <a:p>
            <a:r>
              <a:rPr lang="ar-IQ" b="1" dirty="0" smtClean="0">
                <a:solidFill>
                  <a:srgbClr val="C00000"/>
                </a:solidFill>
              </a:rPr>
              <a:t>الإشباع الوظيفي والعواطف  </a:t>
            </a:r>
          </a:p>
          <a:p>
            <a:r>
              <a:rPr lang="ar-IQ" dirty="0" smtClean="0"/>
              <a:t>تعتبر الحالة المزاجية والعواطف المادة الخام التي تجتمع لتشكل العناصر الفعالة للإشباع </a:t>
            </a:r>
            <a:r>
              <a:rPr lang="ar-IQ" dirty="0" err="1" smtClean="0"/>
              <a:t>الوظيفى.</a:t>
            </a:r>
            <a:r>
              <a:rPr lang="ar-IQ" dirty="0" smtClean="0"/>
              <a:t> (</a:t>
            </a:r>
            <a:r>
              <a:rPr lang="ar-IQ" dirty="0" err="1" smtClean="0"/>
              <a:t>وييس</a:t>
            </a:r>
            <a:r>
              <a:rPr lang="ar-IQ" dirty="0" smtClean="0"/>
              <a:t> </a:t>
            </a:r>
            <a:r>
              <a:rPr lang="ar-IQ" dirty="0" err="1" smtClean="0"/>
              <a:t>وكروبانزانو</a:t>
            </a:r>
            <a:r>
              <a:rPr lang="ar-IQ" dirty="0" smtClean="0"/>
              <a:t>، 1996</a:t>
            </a:r>
            <a:r>
              <a:rPr lang="ar-IQ" dirty="0" err="1" smtClean="0"/>
              <a:t>).</a:t>
            </a:r>
            <a:r>
              <a:rPr lang="ar-IQ" dirty="0" smtClean="0"/>
              <a:t> فتأثير الحالات المزاجية يدوم طويلا لكن غالبا ما تكون أقل معرفة للمصدر، في حين تكون المشاعر أكثر عمقا، وغير واضحة الملامح أو </a:t>
            </a:r>
            <a:r>
              <a:rPr lang="ar-IQ" dirty="0" err="1" smtClean="0"/>
              <a:t>الأسباب.</a:t>
            </a:r>
            <a:r>
              <a:rPr lang="ar-IQ" dirty="0" smtClean="0"/>
              <a:t/>
            </a:r>
            <a:br>
              <a:rPr lang="ar-IQ" dirty="0" smtClean="0"/>
            </a:br>
            <a:r>
              <a:rPr lang="ar-IQ" dirty="0" smtClean="0"/>
              <a:t>فهناك دليل واضح في الأدب يبين أن الحالات المزاجية تتعلق بشكل أساسي بالإشباع </a:t>
            </a:r>
            <a:r>
              <a:rPr lang="ar-IQ" dirty="0" err="1" smtClean="0"/>
              <a:t>الوظيفى.</a:t>
            </a:r>
            <a:r>
              <a:rPr lang="ar-IQ" dirty="0" smtClean="0"/>
              <a:t> كما توجد العواطف الايجابية والسلبية بدرجة كبيرة ومتعلقة بالإشباع </a:t>
            </a:r>
            <a:r>
              <a:rPr lang="ar-IQ" dirty="0" err="1" smtClean="0"/>
              <a:t>الوظيفى.</a:t>
            </a:r>
            <a:r>
              <a:rPr lang="ar-IQ" dirty="0" smtClean="0"/>
              <a:t/>
            </a:r>
            <a:br>
              <a:rPr lang="ar-IQ" dirty="0" smtClean="0"/>
            </a:br>
            <a:r>
              <a:rPr lang="ar-IQ" dirty="0" smtClean="0"/>
              <a:t>حيث ثبت أن مجموعة المشاعر الايجابية الصافية أفضل في </a:t>
            </a:r>
            <a:r>
              <a:rPr lang="ar-IQ" dirty="0" err="1" smtClean="0"/>
              <a:t>التنبوء</a:t>
            </a:r>
            <a:r>
              <a:rPr lang="ar-IQ" dirty="0" smtClean="0"/>
              <a:t> بالإشباع الوظيفي من العواطف الايجابية المركزة عندما تظهر إلى حيز التنفيذ.</a:t>
            </a:r>
          </a:p>
          <a:p>
            <a:pPr>
              <a:buNone/>
            </a:pP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10</a:t>
            </a:r>
            <a:endParaRPr lang="ar-IQ" dirty="0"/>
          </a:p>
        </p:txBody>
      </p:sp>
      <p:sp>
        <p:nvSpPr>
          <p:cNvPr id="3" name="عنصر نائب للمحتوى 2"/>
          <p:cNvSpPr>
            <a:spLocks noGrp="1"/>
          </p:cNvSpPr>
          <p:nvPr>
            <p:ph idx="1"/>
          </p:nvPr>
        </p:nvSpPr>
        <p:spPr>
          <a:xfrm>
            <a:off x="457200" y="620688"/>
            <a:ext cx="8229600" cy="5505475"/>
          </a:xfrm>
        </p:spPr>
        <p:txBody>
          <a:bodyPr>
            <a:normAutofit lnSpcReduction="10000"/>
          </a:bodyPr>
          <a:lstStyle/>
          <a:p>
            <a:r>
              <a:rPr lang="ar-IQ" b="1" u="sng" dirty="0" smtClean="0"/>
              <a:t>العوامل المؤثرة على الوظيفة </a:t>
            </a:r>
            <a:r>
              <a:rPr lang="en-US" b="1" u="sng" dirty="0" smtClean="0"/>
              <a:t>Influencing factors </a:t>
            </a:r>
            <a:r>
              <a:rPr lang="ar-IQ" b="1" u="sng" dirty="0" err="1" smtClean="0"/>
              <a:t>:</a:t>
            </a:r>
            <a:endParaRPr lang="ar-IQ" b="1" u="sng" dirty="0" smtClean="0"/>
          </a:p>
          <a:p>
            <a:r>
              <a:rPr lang="ar-IQ" b="1" dirty="0" err="1" smtClean="0"/>
              <a:t>1.</a:t>
            </a:r>
            <a:r>
              <a:rPr lang="ar-IQ" b="1" dirty="0" smtClean="0"/>
              <a:t> البيئية </a:t>
            </a:r>
            <a:r>
              <a:rPr lang="en-US" b="1" dirty="0" smtClean="0"/>
              <a:t>Environmental factors</a:t>
            </a:r>
            <a:r>
              <a:rPr lang="ar-IQ" b="1" dirty="0" err="1" smtClean="0"/>
              <a:t>:</a:t>
            </a:r>
            <a:r>
              <a:rPr lang="ar-IQ" b="1" dirty="0" smtClean="0"/>
              <a:t> </a:t>
            </a:r>
            <a:endParaRPr lang="en-US" b="1" dirty="0" smtClean="0"/>
          </a:p>
          <a:p>
            <a:r>
              <a:rPr lang="ar-IQ" b="1" u="sng" dirty="0" smtClean="0"/>
              <a:t> </a:t>
            </a:r>
            <a:r>
              <a:rPr lang="ar-IQ" b="1" u="sng" dirty="0" err="1" smtClean="0"/>
              <a:t>أ.</a:t>
            </a:r>
            <a:r>
              <a:rPr lang="ar-IQ" b="1" u="sng" dirty="0" smtClean="0"/>
              <a:t> </a:t>
            </a:r>
            <a:r>
              <a:rPr lang="en-US" b="1" dirty="0" smtClean="0"/>
              <a:t>Communication overload and </a:t>
            </a:r>
            <a:r>
              <a:rPr lang="en-US" b="1" dirty="0" err="1" smtClean="0"/>
              <a:t>underload</a:t>
            </a:r>
            <a:endParaRPr lang="en-US" b="1" dirty="0" smtClean="0"/>
          </a:p>
          <a:p>
            <a:r>
              <a:rPr lang="ar-IQ" b="1" u="sng" dirty="0" err="1" smtClean="0"/>
              <a:t>ب.</a:t>
            </a:r>
            <a:r>
              <a:rPr lang="ar-IQ" b="1" u="sng" dirty="0" smtClean="0"/>
              <a:t> </a:t>
            </a:r>
            <a:r>
              <a:rPr lang="en-US" b="1" dirty="0" smtClean="0"/>
              <a:t>Superior-subordinate communication</a:t>
            </a:r>
            <a:endParaRPr lang="ar-IQ" b="1" dirty="0" smtClean="0"/>
          </a:p>
          <a:p>
            <a:r>
              <a:rPr lang="ar-IQ" b="1" u="sng" dirty="0" err="1" smtClean="0"/>
              <a:t>ج.</a:t>
            </a:r>
            <a:r>
              <a:rPr lang="ar-IQ" b="1" u="sng" dirty="0" smtClean="0"/>
              <a:t> </a:t>
            </a:r>
            <a:r>
              <a:rPr lang="en-US" b="1" dirty="0" smtClean="0"/>
              <a:t>Strategic employee recognition</a:t>
            </a:r>
            <a:endParaRPr lang="ar-IQ" b="1" dirty="0" smtClean="0"/>
          </a:p>
          <a:p>
            <a:r>
              <a:rPr lang="ar-IQ" b="1" dirty="0" err="1" smtClean="0"/>
              <a:t>-----------------------------------------------------</a:t>
            </a:r>
            <a:endParaRPr lang="ar-IQ" b="1" dirty="0" smtClean="0"/>
          </a:p>
          <a:p>
            <a:r>
              <a:rPr lang="ar-IQ" b="1" u="sng" dirty="0" err="1" smtClean="0"/>
              <a:t>2.</a:t>
            </a:r>
            <a:r>
              <a:rPr lang="ar-IQ" b="1" u="sng" dirty="0" smtClean="0"/>
              <a:t> </a:t>
            </a:r>
            <a:r>
              <a:rPr lang="en-US" b="1" dirty="0" smtClean="0"/>
              <a:t>Individual factors</a:t>
            </a:r>
            <a:r>
              <a:rPr lang="ar-IQ" b="1" dirty="0" smtClean="0"/>
              <a:t> </a:t>
            </a:r>
            <a:r>
              <a:rPr lang="ar-IQ" b="1" dirty="0" err="1" smtClean="0"/>
              <a:t>:</a:t>
            </a:r>
            <a:r>
              <a:rPr lang="ar-IQ" b="1" dirty="0" smtClean="0"/>
              <a:t> </a:t>
            </a:r>
          </a:p>
          <a:p>
            <a:r>
              <a:rPr lang="ar-IQ" b="1" u="sng" dirty="0" err="1" smtClean="0"/>
              <a:t>أ.</a:t>
            </a:r>
            <a:r>
              <a:rPr lang="ar-IQ" b="1" u="sng" dirty="0" smtClean="0"/>
              <a:t> </a:t>
            </a:r>
            <a:r>
              <a:rPr lang="en-US" b="1" dirty="0" smtClean="0"/>
              <a:t>Emotion</a:t>
            </a:r>
            <a:endParaRPr lang="ar-IQ" b="1" dirty="0" smtClean="0"/>
          </a:p>
          <a:p>
            <a:r>
              <a:rPr lang="en-US" b="1" u="sng" dirty="0" smtClean="0"/>
              <a:t>A</a:t>
            </a:r>
            <a:r>
              <a:rPr lang="ar-IQ" b="1" u="sng" dirty="0" err="1" smtClean="0"/>
              <a:t>.</a:t>
            </a:r>
            <a:r>
              <a:rPr lang="ar-IQ" b="1" u="sng" dirty="0" smtClean="0"/>
              <a:t> </a:t>
            </a:r>
            <a:r>
              <a:rPr lang="en-US" b="1" dirty="0" smtClean="0">
                <a:hlinkClick r:id="rId2" tooltip="Emotional dissonance"/>
              </a:rPr>
              <a:t>Emotional dissonance</a:t>
            </a:r>
            <a:r>
              <a:rPr lang="en-US" dirty="0" smtClean="0"/>
              <a:t>.</a:t>
            </a:r>
            <a:r>
              <a:rPr lang="ar-IQ" dirty="0" smtClean="0"/>
              <a:t>التنافر العاطفي.</a:t>
            </a:r>
          </a:p>
          <a:p>
            <a:r>
              <a:rPr lang="en-US" b="1" u="sng" dirty="0" smtClean="0"/>
              <a:t>B</a:t>
            </a:r>
            <a:r>
              <a:rPr lang="ar-IQ" b="1" u="sng" dirty="0" err="1" smtClean="0"/>
              <a:t>.</a:t>
            </a:r>
            <a:r>
              <a:rPr lang="ar-IQ" b="1" u="sng" dirty="0" smtClean="0"/>
              <a:t> </a:t>
            </a:r>
            <a:r>
              <a:rPr lang="en-US" b="1" u="sng" dirty="0" smtClean="0"/>
              <a:t> </a:t>
            </a:r>
            <a:r>
              <a:rPr lang="en-US" b="1" dirty="0" smtClean="0">
                <a:solidFill>
                  <a:srgbClr val="7030A0"/>
                </a:solidFill>
              </a:rPr>
              <a:t>Social interaction model</a:t>
            </a:r>
            <a:r>
              <a:rPr lang="ar-IQ" dirty="0" smtClean="0"/>
              <a:t>نموذج التفاعل الاجتماعي </a:t>
            </a:r>
            <a:endParaRPr lang="ar-IQ" b="1" u="sng" dirty="0" smtClean="0">
              <a:solidFill>
                <a:srgbClr val="7030A0"/>
              </a:solidFill>
            </a:endParaRPr>
          </a:p>
          <a:p>
            <a:pPr rtl="0">
              <a:buNone/>
            </a:pPr>
            <a:r>
              <a:rPr lang="en-US" dirty="0" smtClean="0"/>
              <a:t> </a:t>
            </a:r>
            <a:endParaRPr lang="en-US" b="1" dirty="0" smtClean="0"/>
          </a:p>
          <a:p>
            <a:pPr rtl="0"/>
            <a:r>
              <a:rPr lang="en-US" b="1" dirty="0" smtClean="0"/>
              <a:t> </a:t>
            </a:r>
          </a:p>
          <a:p>
            <a:endParaRPr lang="ar-IQ" dirty="0" smtClean="0"/>
          </a:p>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en-US" dirty="0" smtClean="0"/>
              <a:t>11</a:t>
            </a:r>
            <a:endParaRPr lang="ar-IQ" dirty="0"/>
          </a:p>
        </p:txBody>
      </p:sp>
      <p:sp>
        <p:nvSpPr>
          <p:cNvPr id="3" name="عنصر نائب للمحتوى 2"/>
          <p:cNvSpPr>
            <a:spLocks noGrp="1"/>
          </p:cNvSpPr>
          <p:nvPr>
            <p:ph idx="1"/>
          </p:nvPr>
        </p:nvSpPr>
        <p:spPr>
          <a:xfrm>
            <a:off x="457200" y="692696"/>
            <a:ext cx="8229600" cy="5433467"/>
          </a:xfrm>
        </p:spPr>
        <p:txBody>
          <a:bodyPr/>
          <a:lstStyle/>
          <a:p>
            <a:pPr algn="l">
              <a:buNone/>
            </a:pPr>
            <a:r>
              <a:rPr lang="en-US" b="1" dirty="0" smtClean="0"/>
              <a:t>Relationships and practical implications</a:t>
            </a:r>
            <a:r>
              <a:rPr lang="ar-IQ" b="1" dirty="0" smtClean="0"/>
              <a:t> </a:t>
            </a:r>
          </a:p>
          <a:p>
            <a:pPr algn="l">
              <a:buNone/>
            </a:pPr>
            <a:endParaRPr lang="ar-IQ" b="1" dirty="0" smtClean="0"/>
          </a:p>
          <a:p>
            <a:pPr algn="l">
              <a:buNone/>
            </a:pPr>
            <a:r>
              <a:rPr lang="en-US" b="1" dirty="0" smtClean="0"/>
              <a:t>Absenteeism</a:t>
            </a:r>
            <a:endParaRPr lang="ar-IQ" b="1" dirty="0" smtClean="0"/>
          </a:p>
          <a:p>
            <a:pPr>
              <a:buNone/>
            </a:pP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3" descr="14.gif"/>
          <p:cNvPicPr>
            <a:picLocks noGrp="1" noChangeAspect="1"/>
          </p:cNvPicPr>
          <p:nvPr>
            <p:ph idx="1"/>
          </p:nvPr>
        </p:nvPicPr>
        <p:blipFill>
          <a:blip r:embed="rId2" cstate="print"/>
          <a:srcRect/>
          <a:stretch>
            <a:fillRect/>
          </a:stretch>
        </p:blipFill>
        <p:spPr>
          <a:xfrm>
            <a:off x="539552" y="332656"/>
            <a:ext cx="7772400" cy="62484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Content Placeholder 3" descr="18.jpg"/>
          <p:cNvPicPr>
            <a:picLocks noGrp="1" noChangeAspect="1"/>
          </p:cNvPicPr>
          <p:nvPr>
            <p:ph idx="1"/>
          </p:nvPr>
        </p:nvPicPr>
        <p:blipFill>
          <a:blip r:embed="rId2" cstate="print"/>
          <a:srcRect/>
          <a:stretch>
            <a:fillRect/>
          </a:stretch>
        </p:blipFill>
        <p:spPr>
          <a:xfrm>
            <a:off x="381000" y="304800"/>
            <a:ext cx="7696200" cy="60960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4" name="Picture 4" descr="Fig_8_3"/>
          <p:cNvPicPr>
            <a:picLocks noChangeAspect="1" noChangeArrowheads="1"/>
          </p:cNvPicPr>
          <p:nvPr/>
        </p:nvPicPr>
        <p:blipFill>
          <a:blip r:embed="rId2" cstate="print"/>
          <a:srcRect/>
          <a:stretch>
            <a:fillRect/>
          </a:stretch>
        </p:blipFill>
        <p:spPr bwMode="auto">
          <a:xfrm>
            <a:off x="152400" y="228600"/>
            <a:ext cx="8763000" cy="6400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577" name="Group 105"/>
          <p:cNvGraphicFramePr>
            <a:graphicFrameLocks noGrp="1"/>
          </p:cNvGraphicFramePr>
          <p:nvPr>
            <p:ph idx="1"/>
          </p:nvPr>
        </p:nvGraphicFramePr>
        <p:xfrm>
          <a:off x="685800" y="685800"/>
          <a:ext cx="8001000" cy="5486400"/>
        </p:xfrm>
        <a:graphic>
          <a:graphicData uri="http://schemas.openxmlformats.org/drawingml/2006/table">
            <a:tbl>
              <a:tblPr/>
              <a:tblGrid>
                <a:gridCol w="1917700"/>
                <a:gridCol w="2005013"/>
                <a:gridCol w="2249487"/>
                <a:gridCol w="1828800"/>
              </a:tblGrid>
              <a:tr h="282575">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Cost of Absenteeism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U. S. Absenteeism 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282575">
                <a:tc vMerge="1">
                  <a:txBody>
                    <a:bodyPr/>
                    <a:lstStyle/>
                    <a:p>
                      <a:endParaRPr lang="en-US"/>
                    </a:p>
                  </a:txBody>
                  <a:tcPr/>
                </a:tc>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CCH Survey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BNA Survey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$789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$755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1998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$757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1996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 name="Slide Number Placeholder 5"/>
          <p:cNvSpPr>
            <a:spLocks noGrp="1"/>
          </p:cNvSpPr>
          <p:nvPr>
            <p:ph type="sldNum" sz="quarter" idx="12"/>
          </p:nvPr>
        </p:nvSpPr>
        <p:spPr>
          <a:xfrm>
            <a:off x="6553200" y="6248400"/>
            <a:ext cx="1905000" cy="457200"/>
          </a:xfrm>
          <a:prstGeom prst="rect">
            <a:avLst/>
          </a:prstGeom>
        </p:spPr>
        <p:txBody>
          <a:bodyPr/>
          <a:lstStyle/>
          <a:p>
            <a:fld id="{32FD571A-8213-47A7-8842-583D7F5DDA13}"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637" name="Group 141"/>
          <p:cNvGraphicFramePr>
            <a:graphicFrameLocks noGrp="1"/>
          </p:cNvGraphicFramePr>
          <p:nvPr>
            <p:ph idx="1"/>
          </p:nvPr>
        </p:nvGraphicFramePr>
        <p:xfrm>
          <a:off x="533400" y="762000"/>
          <a:ext cx="8077200" cy="5502910"/>
        </p:xfrm>
        <a:graphic>
          <a:graphicData uri="http://schemas.openxmlformats.org/drawingml/2006/table">
            <a:tbl>
              <a:tblPr/>
              <a:tblGrid>
                <a:gridCol w="1433513"/>
                <a:gridCol w="1081087"/>
                <a:gridCol w="1308100"/>
                <a:gridCol w="1354138"/>
                <a:gridCol w="1274762"/>
                <a:gridCol w="1625600"/>
              </a:tblGrid>
              <a:tr h="5651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Reason for Missing Work (CCH Survey)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02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Illness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Stress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Personal Needs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Family Issues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Sense of Entitlement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1998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1996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4" name="Slide Number Placeholder 5"/>
          <p:cNvSpPr>
            <a:spLocks noGrp="1"/>
          </p:cNvSpPr>
          <p:nvPr>
            <p:ph type="sldNum" sz="quarter" idx="12"/>
          </p:nvPr>
        </p:nvSpPr>
        <p:spPr>
          <a:xfrm>
            <a:off x="6553200" y="6248400"/>
            <a:ext cx="1905000" cy="457200"/>
          </a:xfrm>
          <a:prstGeom prst="rect">
            <a:avLst/>
          </a:prstGeom>
        </p:spPr>
        <p:txBody>
          <a:bodyPr/>
          <a:lstStyle/>
          <a:p>
            <a:fld id="{E49C1FC5-D9F6-455B-AADD-DBD9D479227F}"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85800" y="457200"/>
            <a:ext cx="7772400" cy="1143000"/>
          </a:xfrm>
        </p:spPr>
        <p:txBody>
          <a:bodyPr>
            <a:normAutofit/>
          </a:bodyPr>
          <a:lstStyle/>
          <a:p>
            <a:r>
              <a:rPr lang="en-US" sz="3200">
                <a:solidFill>
                  <a:srgbClr val="009900"/>
                </a:solidFill>
              </a:rPr>
              <a:t>Actual Employee Excuses for Missing Work</a:t>
            </a:r>
            <a:r>
              <a:rPr lang="en-US" sz="4000"/>
              <a:t> </a:t>
            </a:r>
          </a:p>
        </p:txBody>
      </p:sp>
      <p:sp>
        <p:nvSpPr>
          <p:cNvPr id="111619" name="Rectangle 3"/>
          <p:cNvSpPr>
            <a:spLocks noGrp="1" noChangeArrowheads="1"/>
          </p:cNvSpPr>
          <p:nvPr>
            <p:ph idx="1"/>
          </p:nvPr>
        </p:nvSpPr>
        <p:spPr>
          <a:xfrm>
            <a:off x="685800" y="1600200"/>
            <a:ext cx="7772400" cy="4572000"/>
          </a:xfrm>
        </p:spPr>
        <p:txBody>
          <a:bodyPr>
            <a:normAutofit/>
          </a:bodyPr>
          <a:lstStyle/>
          <a:p>
            <a:pPr>
              <a:lnSpc>
                <a:spcPct val="80000"/>
              </a:lnSpc>
            </a:pPr>
            <a:r>
              <a:rPr lang="en-US" sz="1800"/>
              <a:t>I was sprayed by a skunk. </a:t>
            </a:r>
          </a:p>
          <a:p>
            <a:pPr>
              <a:lnSpc>
                <a:spcPct val="80000"/>
              </a:lnSpc>
            </a:pPr>
            <a:r>
              <a:rPr lang="en-US" sz="1800"/>
              <a:t>I tripped over my dog and was knocked unconscious. </a:t>
            </a:r>
          </a:p>
          <a:p>
            <a:pPr>
              <a:lnSpc>
                <a:spcPct val="80000"/>
              </a:lnSpc>
            </a:pPr>
            <a:r>
              <a:rPr lang="en-US" sz="1800"/>
              <a:t>My bus broke down and was held up by robbers. </a:t>
            </a:r>
          </a:p>
          <a:p>
            <a:pPr>
              <a:lnSpc>
                <a:spcPct val="80000"/>
              </a:lnSpc>
            </a:pPr>
            <a:r>
              <a:rPr lang="en-US" sz="1800"/>
              <a:t>I was arrested as a result of mistaken identity. </a:t>
            </a:r>
          </a:p>
          <a:p>
            <a:pPr>
              <a:lnSpc>
                <a:spcPct val="80000"/>
              </a:lnSpc>
            </a:pPr>
            <a:r>
              <a:rPr lang="en-US" sz="1800"/>
              <a:t>I forgot to come back to work after lunch. </a:t>
            </a:r>
          </a:p>
          <a:p>
            <a:pPr>
              <a:lnSpc>
                <a:spcPct val="80000"/>
              </a:lnSpc>
            </a:pPr>
            <a:r>
              <a:rPr lang="en-US" sz="1800"/>
              <a:t>I couldn’t find my shoes. </a:t>
            </a:r>
          </a:p>
          <a:p>
            <a:pPr>
              <a:lnSpc>
                <a:spcPct val="80000"/>
              </a:lnSpc>
            </a:pPr>
            <a:r>
              <a:rPr lang="en-US" sz="1800"/>
              <a:t>I hurt myself bowling. </a:t>
            </a:r>
          </a:p>
          <a:p>
            <a:pPr>
              <a:lnSpc>
                <a:spcPct val="80000"/>
              </a:lnSpc>
            </a:pPr>
            <a:r>
              <a:rPr lang="en-US" sz="1800"/>
              <a:t>I was spit on by a venomous snake. </a:t>
            </a:r>
          </a:p>
          <a:p>
            <a:pPr>
              <a:lnSpc>
                <a:spcPct val="80000"/>
              </a:lnSpc>
            </a:pPr>
            <a:r>
              <a:rPr lang="en-US" sz="1800"/>
              <a:t>I totaled my wife’s jeep in a collision with a cow. </a:t>
            </a:r>
          </a:p>
          <a:p>
            <a:pPr>
              <a:lnSpc>
                <a:spcPct val="80000"/>
              </a:lnSpc>
            </a:pPr>
            <a:r>
              <a:rPr lang="en-US" sz="1800"/>
              <a:t>A hitman was looking for me. </a:t>
            </a:r>
          </a:p>
          <a:p>
            <a:pPr>
              <a:lnSpc>
                <a:spcPct val="80000"/>
              </a:lnSpc>
            </a:pPr>
            <a:r>
              <a:rPr lang="en-US" sz="1800"/>
              <a:t>My curlers burned my hair and I had to go to the hairdresser </a:t>
            </a:r>
          </a:p>
          <a:p>
            <a:pPr>
              <a:lnSpc>
                <a:spcPct val="80000"/>
              </a:lnSpc>
            </a:pPr>
            <a:r>
              <a:rPr lang="en-US" sz="1800"/>
              <a:t>I eloped. </a:t>
            </a:r>
          </a:p>
          <a:p>
            <a:pPr>
              <a:lnSpc>
                <a:spcPct val="80000"/>
              </a:lnSpc>
            </a:pPr>
            <a:r>
              <a:rPr lang="en-US" sz="1800"/>
              <a:t>My cat unplugged my alarm clock. </a:t>
            </a:r>
          </a:p>
          <a:p>
            <a:pPr>
              <a:lnSpc>
                <a:spcPct val="80000"/>
              </a:lnSpc>
            </a:pPr>
            <a:r>
              <a:rPr lang="en-US" sz="1800"/>
              <a:t>I had to be there for my husband’s grand jury trial. </a:t>
            </a:r>
          </a:p>
          <a:p>
            <a:pPr>
              <a:lnSpc>
                <a:spcPct val="80000"/>
              </a:lnSpc>
            </a:pPr>
            <a:r>
              <a:rPr lang="en-US" sz="1800"/>
              <a:t>I had to ship my grandmother’s bones to India. (note: she had passed away 20 years ago) </a:t>
            </a:r>
          </a:p>
          <a:p>
            <a:pPr>
              <a:lnSpc>
                <a:spcPct val="80000"/>
              </a:lnSpc>
            </a:pPr>
            <a:endParaRPr lang="en-US" sz="180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CDDEE0E5-ABFD-4E4A-825C-98480FC056AD}" type="slidenum">
              <a:rPr lang="en-US"/>
              <a:pPr/>
              <a:t>18</a:t>
            </a:fld>
            <a:endParaRPr lang="en-US"/>
          </a:p>
        </p:txBody>
      </p:sp>
      <p:sp>
        <p:nvSpPr>
          <p:cNvPr id="111620" name="Text Box 4"/>
          <p:cNvSpPr txBox="1">
            <a:spLocks noChangeArrowheads="1"/>
          </p:cNvSpPr>
          <p:nvPr/>
        </p:nvSpPr>
        <p:spPr bwMode="auto">
          <a:xfrm>
            <a:off x="3657600" y="6324600"/>
            <a:ext cx="3551238" cy="346075"/>
          </a:xfrm>
          <a:prstGeom prst="rect">
            <a:avLst/>
          </a:prstGeom>
          <a:noFill/>
          <a:ln w="9525">
            <a:solidFill>
              <a:srgbClr val="000000"/>
            </a:solidFill>
            <a:miter lim="800000"/>
            <a:headEnd/>
            <a:tailEnd/>
          </a:ln>
          <a:effectLst/>
        </p:spPr>
        <p:txBody>
          <a:bodyPr wrap="none">
            <a:spAutoFit/>
          </a:bodyPr>
          <a:lstStyle/>
          <a:p>
            <a:r>
              <a:rPr lang="en-US" sz="1600"/>
              <a:t>Source: 2004 CareerBuilder.Com Survey</a:t>
            </a:r>
          </a:p>
        </p:txBody>
      </p:sp>
      <p:pic>
        <p:nvPicPr>
          <p:cNvPr id="111621" name="Picture 5" descr="Click To Download"/>
          <p:cNvPicPr>
            <a:picLocks noChangeAspect="1" noChangeArrowheads="1"/>
          </p:cNvPicPr>
          <p:nvPr/>
        </p:nvPicPr>
        <p:blipFill>
          <a:blip r:embed="rId2" cstate="print"/>
          <a:srcRect/>
          <a:stretch>
            <a:fillRect/>
          </a:stretch>
        </p:blipFill>
        <p:spPr bwMode="auto">
          <a:xfrm>
            <a:off x="6858000" y="1752600"/>
            <a:ext cx="1752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a:solidFill>
                  <a:srgbClr val="FF0000"/>
                </a:solidFill>
              </a:rPr>
              <a:t>Increasing Attendance by Reducing Illness</a:t>
            </a:r>
            <a:endParaRPr lang="en-US"/>
          </a:p>
        </p:txBody>
      </p:sp>
      <p:pic>
        <p:nvPicPr>
          <p:cNvPr id="44037" name="Picture 5"/>
          <p:cNvPicPr>
            <a:picLocks noGrp="1" noChangeAspect="1" noChangeArrowheads="1"/>
          </p:cNvPicPr>
          <p:nvPr>
            <p:ph type="clipArt" sz="half" idx="2"/>
          </p:nvPr>
        </p:nvPicPr>
        <p:blipFill>
          <a:blip r:embed="rId2" cstate="print"/>
          <a:srcRect/>
          <a:stretch>
            <a:fillRect/>
          </a:stretch>
        </p:blipFill>
        <p:spPr>
          <a:xfrm>
            <a:off x="2514600" y="2514600"/>
            <a:ext cx="4343400" cy="3151188"/>
          </a:xfrm>
          <a:noFill/>
          <a:ln/>
        </p:spPr>
      </p:pic>
      <p:sp>
        <p:nvSpPr>
          <p:cNvPr id="4" name="Slide Number Placeholder 6"/>
          <p:cNvSpPr>
            <a:spLocks noGrp="1"/>
          </p:cNvSpPr>
          <p:nvPr>
            <p:ph type="sldNum" sz="quarter" idx="12"/>
          </p:nvPr>
        </p:nvSpPr>
        <p:spPr/>
        <p:txBody>
          <a:bodyPr/>
          <a:lstStyle/>
          <a:p>
            <a:fld id="{43D7B28B-6680-49CC-81EA-FDCDF5B9ABA1}"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t>2</a:t>
            </a:r>
            <a:endParaRPr lang="ar-IQ" dirty="0"/>
          </a:p>
        </p:txBody>
      </p:sp>
      <p:sp>
        <p:nvSpPr>
          <p:cNvPr id="3" name="عنصر نائب للمحتوى 2"/>
          <p:cNvSpPr>
            <a:spLocks noGrp="1"/>
          </p:cNvSpPr>
          <p:nvPr>
            <p:ph idx="1"/>
          </p:nvPr>
        </p:nvSpPr>
        <p:spPr>
          <a:xfrm>
            <a:off x="457200" y="404664"/>
            <a:ext cx="8229600" cy="5721499"/>
          </a:xfrm>
        </p:spPr>
        <p:txBody>
          <a:bodyPr/>
          <a:lstStyle/>
          <a:p>
            <a:pPr>
              <a:buNone/>
            </a:pPr>
            <a:r>
              <a:rPr lang="ar-IQ" b="1" dirty="0" smtClean="0"/>
              <a:t>القناعة و الرضا الوظيفي</a:t>
            </a:r>
          </a:p>
          <a:p>
            <a:pPr algn="l">
              <a:buNone/>
            </a:pPr>
            <a:r>
              <a:rPr lang="ar-IQ" b="1" dirty="0" smtClean="0"/>
              <a:t> </a:t>
            </a:r>
            <a:r>
              <a:rPr lang="en-US" b="1" dirty="0" smtClean="0"/>
              <a:t>Job satisfaction</a:t>
            </a:r>
            <a:r>
              <a:rPr lang="en-US" dirty="0" smtClean="0"/>
              <a:t> or </a:t>
            </a:r>
            <a:r>
              <a:rPr lang="en-US" b="1" dirty="0" smtClean="0"/>
              <a:t>employee satisfaction</a:t>
            </a:r>
            <a:r>
              <a:rPr lang="ar-IQ" dirty="0" smtClean="0"/>
              <a:t> </a:t>
            </a:r>
          </a:p>
          <a:p>
            <a:pPr>
              <a:buNone/>
            </a:pPr>
            <a:r>
              <a:rPr lang="ar-IQ" dirty="0" smtClean="0"/>
              <a:t>توصف حالة الرضا التي يكون عليها الفرد حيال وظيفته  </a:t>
            </a:r>
          </a:p>
          <a:p>
            <a:pPr>
              <a:buNone/>
            </a:pPr>
            <a:r>
              <a:rPr lang="ar-IQ" dirty="0" smtClean="0"/>
              <a:t>كلما زادت سعادة المرء بوظيفته، كلما زادت حالة الرضا التي يشعر </a:t>
            </a:r>
            <a:r>
              <a:rPr lang="ar-IQ" dirty="0" err="1" smtClean="0"/>
              <a:t>بها.</a:t>
            </a:r>
            <a:r>
              <a:rPr lang="ar-IQ" dirty="0" smtClean="0"/>
              <a:t> فلا تعتبر حالة الرضا الوظيفي كحالة الحماس، برغم الترابط الشديد </a:t>
            </a:r>
            <a:r>
              <a:rPr lang="ar-IQ" dirty="0" err="1" smtClean="0"/>
              <a:t>بينهما.</a:t>
            </a:r>
            <a:r>
              <a:rPr lang="ar-IQ" dirty="0" smtClean="0"/>
              <a:t> فالوظيفة تبين الأهداف التي تعزز الرضا الوظيفي والأداء، والأساليب التي تشمل التناوب، توسيع نطاقات العمل </a:t>
            </a:r>
            <a:r>
              <a:rPr lang="ar-IQ" dirty="0" err="1" smtClean="0"/>
              <a:t>واثراء</a:t>
            </a:r>
            <a:r>
              <a:rPr lang="ar-IQ" dirty="0" smtClean="0"/>
              <a:t> الوظيفة.</a:t>
            </a:r>
          </a:p>
          <a:p>
            <a:pPr algn="l">
              <a:buNone/>
            </a:pPr>
            <a:r>
              <a:rPr lang="en-US" b="1" dirty="0" smtClean="0"/>
              <a:t> </a:t>
            </a: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381000"/>
            <a:ext cx="7772400" cy="1143000"/>
          </a:xfrm>
        </p:spPr>
        <p:txBody>
          <a:bodyPr/>
          <a:lstStyle/>
          <a:p>
            <a:r>
              <a:rPr lang="en-US">
                <a:solidFill>
                  <a:srgbClr val="FF0000"/>
                </a:solidFill>
              </a:rPr>
              <a:t>Why Do Employees Leave?</a:t>
            </a:r>
            <a:endParaRPr lang="en-US"/>
          </a:p>
        </p:txBody>
      </p:sp>
      <p:sp>
        <p:nvSpPr>
          <p:cNvPr id="73731" name="Rectangle 3"/>
          <p:cNvSpPr>
            <a:spLocks noGrp="1" noChangeArrowheads="1"/>
          </p:cNvSpPr>
          <p:nvPr>
            <p:ph sz="half" idx="1"/>
          </p:nvPr>
        </p:nvSpPr>
        <p:spPr>
          <a:xfrm>
            <a:off x="609600" y="1600200"/>
            <a:ext cx="3810000" cy="4876800"/>
          </a:xfrm>
        </p:spPr>
        <p:txBody>
          <a:bodyPr>
            <a:normAutofit/>
          </a:bodyPr>
          <a:lstStyle/>
          <a:p>
            <a:r>
              <a:rPr lang="en-US">
                <a:solidFill>
                  <a:schemeClr val="accent2"/>
                </a:solidFill>
              </a:rPr>
              <a:t>Unavoidable Reasons</a:t>
            </a:r>
            <a:endParaRPr lang="en-US"/>
          </a:p>
          <a:p>
            <a:pPr lvl="1"/>
            <a:r>
              <a:rPr lang="en-US"/>
              <a:t>school ends</a:t>
            </a:r>
          </a:p>
          <a:p>
            <a:pPr lvl="1"/>
            <a:r>
              <a:rPr lang="en-US"/>
              <a:t>job transfer</a:t>
            </a:r>
          </a:p>
          <a:p>
            <a:pPr lvl="1"/>
            <a:r>
              <a:rPr lang="en-US"/>
              <a:t>illness</a:t>
            </a:r>
          </a:p>
          <a:p>
            <a:pPr lvl="1"/>
            <a:r>
              <a:rPr lang="en-US"/>
              <a:t>family issues</a:t>
            </a:r>
          </a:p>
          <a:p>
            <a:r>
              <a:rPr lang="en-US">
                <a:solidFill>
                  <a:schemeClr val="accent2"/>
                </a:solidFill>
              </a:rPr>
              <a:t>Advancement</a:t>
            </a:r>
            <a:endParaRPr lang="en-US"/>
          </a:p>
          <a:p>
            <a:pPr lvl="1"/>
            <a:r>
              <a:rPr lang="en-US"/>
              <a:t>more responsibility</a:t>
            </a:r>
          </a:p>
          <a:p>
            <a:pPr lvl="1"/>
            <a:r>
              <a:rPr lang="en-US"/>
              <a:t>better pay</a:t>
            </a:r>
          </a:p>
          <a:p>
            <a:r>
              <a:rPr lang="en-US">
                <a:solidFill>
                  <a:schemeClr val="accent2"/>
                </a:solidFill>
              </a:rPr>
              <a:t>Unmet Needs</a:t>
            </a:r>
            <a:endParaRPr lang="en-US"/>
          </a:p>
        </p:txBody>
      </p:sp>
      <p:sp>
        <p:nvSpPr>
          <p:cNvPr id="73732" name="Rectangle 4"/>
          <p:cNvSpPr>
            <a:spLocks noGrp="1" noChangeArrowheads="1"/>
          </p:cNvSpPr>
          <p:nvPr>
            <p:ph sz="half" idx="2"/>
          </p:nvPr>
        </p:nvSpPr>
        <p:spPr>
          <a:xfrm>
            <a:off x="4724400" y="1600200"/>
            <a:ext cx="3581400" cy="4724400"/>
          </a:xfrm>
        </p:spPr>
        <p:txBody>
          <a:bodyPr>
            <a:normAutofit/>
          </a:bodyPr>
          <a:lstStyle/>
          <a:p>
            <a:r>
              <a:rPr lang="en-US">
                <a:solidFill>
                  <a:schemeClr val="accent2"/>
                </a:solidFill>
              </a:rPr>
              <a:t>Escape From</a:t>
            </a:r>
          </a:p>
          <a:p>
            <a:pPr lvl="1"/>
            <a:r>
              <a:rPr lang="en-US"/>
              <a:t>people</a:t>
            </a:r>
          </a:p>
          <a:p>
            <a:pPr lvl="2"/>
            <a:r>
              <a:rPr lang="en-US"/>
              <a:t>management</a:t>
            </a:r>
          </a:p>
          <a:p>
            <a:pPr lvl="2"/>
            <a:r>
              <a:rPr lang="en-US"/>
              <a:t>coworkers</a:t>
            </a:r>
          </a:p>
          <a:p>
            <a:pPr lvl="2"/>
            <a:r>
              <a:rPr lang="en-US"/>
              <a:t>customers</a:t>
            </a:r>
          </a:p>
          <a:p>
            <a:pPr lvl="1"/>
            <a:r>
              <a:rPr lang="en-US"/>
              <a:t>working conditions</a:t>
            </a:r>
          </a:p>
          <a:p>
            <a:pPr lvl="1"/>
            <a:r>
              <a:rPr lang="en-US"/>
              <a:t>stress</a:t>
            </a:r>
          </a:p>
          <a:p>
            <a:r>
              <a:rPr lang="en-US">
                <a:solidFill>
                  <a:schemeClr val="accent2"/>
                </a:solidFill>
              </a:rPr>
              <a:t>Unmet Expectations</a:t>
            </a:r>
          </a:p>
          <a:p>
            <a:pPr lvl="1"/>
            <a:r>
              <a:rPr lang="en-US"/>
              <a:t>organization</a:t>
            </a:r>
          </a:p>
          <a:p>
            <a:pPr lvl="1"/>
            <a:r>
              <a:rPr lang="en-US"/>
              <a:t>job</a:t>
            </a:r>
          </a:p>
          <a:p>
            <a:pPr lvl="1"/>
            <a:r>
              <a:rPr lang="en-US"/>
              <a:t>career</a:t>
            </a:r>
          </a:p>
        </p:txBody>
      </p:sp>
      <p:sp>
        <p:nvSpPr>
          <p:cNvPr id="5" name="Slide Number Placeholder 6"/>
          <p:cNvSpPr>
            <a:spLocks noGrp="1"/>
          </p:cNvSpPr>
          <p:nvPr>
            <p:ph type="sldNum" sz="quarter" idx="12"/>
          </p:nvPr>
        </p:nvSpPr>
        <p:spPr/>
        <p:txBody>
          <a:bodyPr/>
          <a:lstStyle/>
          <a:p>
            <a:fld id="{C8FB2894-ED2C-4897-8A89-B92970ED7C45}"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a:solidFill>
                  <a:srgbClr val="FF0000"/>
                </a:solidFill>
              </a:rPr>
              <a:t>The Cost of Turnover</a:t>
            </a:r>
            <a:br>
              <a:rPr lang="en-US">
                <a:solidFill>
                  <a:srgbClr val="FF0000"/>
                </a:solidFill>
              </a:rPr>
            </a:br>
            <a:r>
              <a:rPr lang="en-US" sz="4000">
                <a:solidFill>
                  <a:schemeClr val="accent2"/>
                </a:solidFill>
              </a:rPr>
              <a:t>Visible Costs Per Hire</a:t>
            </a:r>
            <a:endParaRPr lang="en-US"/>
          </a:p>
        </p:txBody>
      </p:sp>
      <p:sp>
        <p:nvSpPr>
          <p:cNvPr id="75779" name="Rectangle 3"/>
          <p:cNvSpPr>
            <a:spLocks noGrp="1" noChangeArrowheads="1"/>
          </p:cNvSpPr>
          <p:nvPr>
            <p:ph sz="half" idx="1"/>
          </p:nvPr>
        </p:nvSpPr>
        <p:spPr>
          <a:xfrm>
            <a:off x="762000" y="2209800"/>
            <a:ext cx="3810000" cy="4114800"/>
          </a:xfrm>
        </p:spPr>
        <p:txBody>
          <a:bodyPr/>
          <a:lstStyle/>
          <a:p>
            <a:r>
              <a:rPr lang="en-US"/>
              <a:t>Advertising charges</a:t>
            </a:r>
          </a:p>
          <a:p>
            <a:r>
              <a:rPr lang="en-US"/>
              <a:t>Agency  fees</a:t>
            </a:r>
          </a:p>
          <a:p>
            <a:r>
              <a:rPr lang="en-US"/>
              <a:t>Referral bonuses</a:t>
            </a:r>
          </a:p>
          <a:p>
            <a:r>
              <a:rPr lang="en-US"/>
              <a:t>Staff time &amp; benefits</a:t>
            </a:r>
          </a:p>
          <a:p>
            <a:pPr lvl="1"/>
            <a:r>
              <a:rPr lang="en-US"/>
              <a:t>processing applications</a:t>
            </a:r>
          </a:p>
          <a:p>
            <a:pPr lvl="1"/>
            <a:r>
              <a:rPr lang="en-US"/>
              <a:t>interviewing</a:t>
            </a:r>
          </a:p>
          <a:p>
            <a:r>
              <a:rPr lang="en-US"/>
              <a:t>Overhead</a:t>
            </a:r>
          </a:p>
          <a:p>
            <a:endParaRPr lang="en-US"/>
          </a:p>
        </p:txBody>
      </p:sp>
      <p:sp>
        <p:nvSpPr>
          <p:cNvPr id="75780" name="Rectangle 4"/>
          <p:cNvSpPr>
            <a:spLocks noGrp="1" noChangeArrowheads="1"/>
          </p:cNvSpPr>
          <p:nvPr>
            <p:ph sz="half" idx="2"/>
          </p:nvPr>
        </p:nvSpPr>
        <p:spPr>
          <a:xfrm>
            <a:off x="4648200" y="2286000"/>
            <a:ext cx="3810000" cy="4114800"/>
          </a:xfrm>
        </p:spPr>
        <p:txBody>
          <a:bodyPr/>
          <a:lstStyle/>
          <a:p>
            <a:r>
              <a:rPr lang="en-US"/>
              <a:t>Travel Costs</a:t>
            </a:r>
          </a:p>
          <a:p>
            <a:pPr lvl="1"/>
            <a:r>
              <a:rPr lang="en-US"/>
              <a:t>staff</a:t>
            </a:r>
          </a:p>
          <a:p>
            <a:pPr lvl="1"/>
            <a:r>
              <a:rPr lang="en-US"/>
              <a:t>applicants</a:t>
            </a:r>
          </a:p>
          <a:p>
            <a:r>
              <a:rPr lang="en-US"/>
              <a:t>Relocation Costs</a:t>
            </a:r>
          </a:p>
          <a:p>
            <a:r>
              <a:rPr lang="en-US"/>
              <a:t>Miscellaneous Costs</a:t>
            </a:r>
          </a:p>
          <a:p>
            <a:endParaRPr lang="en-US"/>
          </a:p>
        </p:txBody>
      </p:sp>
      <p:sp>
        <p:nvSpPr>
          <p:cNvPr id="5" name="Slide Number Placeholder 6"/>
          <p:cNvSpPr>
            <a:spLocks noGrp="1"/>
          </p:cNvSpPr>
          <p:nvPr>
            <p:ph type="sldNum" sz="quarter" idx="12"/>
          </p:nvPr>
        </p:nvSpPr>
        <p:spPr/>
        <p:txBody>
          <a:bodyPr/>
          <a:lstStyle/>
          <a:p>
            <a:fld id="{45438F26-3A48-4A5B-A1B5-C2BF43DD620D}" type="slidenum">
              <a:rPr lang="en-US"/>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en-US" dirty="0" smtClean="0"/>
              <a:t>3</a:t>
            </a:r>
            <a:endParaRPr lang="ar-IQ" dirty="0"/>
          </a:p>
        </p:txBody>
      </p:sp>
      <p:sp>
        <p:nvSpPr>
          <p:cNvPr id="3" name="عنصر نائب للمحتوى 2"/>
          <p:cNvSpPr>
            <a:spLocks noGrp="1"/>
          </p:cNvSpPr>
          <p:nvPr>
            <p:ph idx="1"/>
          </p:nvPr>
        </p:nvSpPr>
        <p:spPr>
          <a:xfrm>
            <a:off x="457200" y="692696"/>
            <a:ext cx="8229600" cy="5433467"/>
          </a:xfrm>
        </p:spPr>
        <p:txBody>
          <a:bodyPr/>
          <a:lstStyle/>
          <a:p>
            <a:r>
              <a:rPr lang="ar-IQ" dirty="0" smtClean="0"/>
              <a:t>تعريف </a:t>
            </a:r>
            <a:r>
              <a:rPr lang="ar-IQ" dirty="0" err="1" smtClean="0"/>
              <a:t>اخر:</a:t>
            </a:r>
            <a:endParaRPr lang="ar-IQ" dirty="0" smtClean="0"/>
          </a:p>
          <a:p>
            <a:r>
              <a:rPr lang="ar-IQ" dirty="0" smtClean="0"/>
              <a:t>قد تم </a:t>
            </a:r>
            <a:r>
              <a:rPr lang="ar-IQ" sz="3600" b="1" dirty="0" smtClean="0"/>
              <a:t>تعريف حالة الإشباع </a:t>
            </a:r>
            <a:r>
              <a:rPr lang="ar-IQ" sz="3600" b="1" dirty="0" err="1" smtClean="0"/>
              <a:t>الوظيفي:</a:t>
            </a:r>
            <a:endParaRPr lang="ar-IQ" sz="3600" b="1" dirty="0" smtClean="0"/>
          </a:p>
          <a:p>
            <a:r>
              <a:rPr lang="ar-IQ" sz="3600" b="1" dirty="0" smtClean="0"/>
              <a:t> </a:t>
            </a:r>
            <a:r>
              <a:rPr lang="ar-IQ" dirty="0" smtClean="0"/>
              <a:t>بأنها حالة عاطفية ممتعة ناجمة عن استحسان المرء لوظيفته، انطباع الفرد الايجابى تجاه وظيفته، شعور الفرد تجاه </a:t>
            </a:r>
            <a:r>
              <a:rPr lang="ar-IQ" dirty="0" err="1" smtClean="0"/>
              <a:t>وظيفته.</a:t>
            </a:r>
            <a:r>
              <a:rPr lang="ar-IQ" dirty="0" smtClean="0"/>
              <a:t> وقد أشار </a:t>
            </a:r>
            <a:r>
              <a:rPr lang="ar-IQ" dirty="0" err="1" smtClean="0"/>
              <a:t>وييس</a:t>
            </a:r>
            <a:r>
              <a:rPr lang="ar-IQ" dirty="0" smtClean="0"/>
              <a:t> Weiss إلى الإشباع الوظيفي بأنها </a:t>
            </a:r>
            <a:r>
              <a:rPr lang="ar-IQ" sz="3600" dirty="0" smtClean="0">
                <a:solidFill>
                  <a:srgbClr val="FF0000"/>
                </a:solidFill>
              </a:rPr>
              <a:t>موقف</a:t>
            </a:r>
            <a:r>
              <a:rPr lang="ar-IQ" dirty="0" smtClean="0"/>
              <a:t> في حين أوضح إلى ضرورة تركيز الباحثين على جوانب التقييم المعرفية والتي تشمل </a:t>
            </a:r>
            <a:r>
              <a:rPr lang="ar-IQ" dirty="0" err="1" smtClean="0">
                <a:solidFill>
                  <a:srgbClr val="FF0000"/>
                </a:solidFill>
              </a:rPr>
              <a:t>التأثير </a:t>
            </a:r>
            <a:r>
              <a:rPr lang="ar-IQ" dirty="0" smtClean="0">
                <a:solidFill>
                  <a:srgbClr val="FF0000"/>
                </a:solidFill>
              </a:rPr>
              <a:t>(العاطفة)، </a:t>
            </a:r>
            <a:r>
              <a:rPr lang="ar-IQ" dirty="0" smtClean="0"/>
              <a:t>المعتقدات </a:t>
            </a:r>
            <a:r>
              <a:rPr lang="ar-IQ" dirty="0" err="1" smtClean="0"/>
              <a:t>والسلوكيات.</a:t>
            </a:r>
            <a:r>
              <a:rPr lang="ar-IQ" dirty="0" smtClean="0"/>
              <a:t> وقد بين هذا التعريف قدرة الأفراد على تكوين مواقف تجاه وظائفهم من خلال مراعاة مشاعرنا ومعتقداتنا </a:t>
            </a:r>
            <a:r>
              <a:rPr lang="ar-IQ" dirty="0" err="1" smtClean="0"/>
              <a:t>وسلوكنا.</a:t>
            </a:r>
            <a:r>
              <a:rPr lang="ar-IQ" dirty="0" smtClean="0"/>
              <a:t>  </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4</a:t>
            </a:r>
            <a:endParaRPr lang="ar-IQ" dirty="0"/>
          </a:p>
        </p:txBody>
      </p:sp>
      <p:sp>
        <p:nvSpPr>
          <p:cNvPr id="3" name="عنصر نائب للمحتوى 2"/>
          <p:cNvSpPr>
            <a:spLocks noGrp="1"/>
          </p:cNvSpPr>
          <p:nvPr>
            <p:ph idx="1"/>
          </p:nvPr>
        </p:nvSpPr>
        <p:spPr>
          <a:xfrm>
            <a:off x="457200" y="620688"/>
            <a:ext cx="8229600" cy="5505475"/>
          </a:xfrm>
        </p:spPr>
        <p:txBody>
          <a:bodyPr/>
          <a:lstStyle/>
          <a:p>
            <a:r>
              <a:rPr lang="ar-IQ" b="1" dirty="0" smtClean="0">
                <a:solidFill>
                  <a:srgbClr val="0070C0"/>
                </a:solidFill>
              </a:rPr>
              <a:t>نظريات الرضا الوظيفي</a:t>
            </a:r>
          </a:p>
          <a:p>
            <a:pPr>
              <a:buNone/>
            </a:pPr>
            <a:r>
              <a:rPr lang="ar-IQ" b="1" dirty="0" err="1" smtClean="0">
                <a:solidFill>
                  <a:srgbClr val="FF0000"/>
                </a:solidFill>
              </a:rPr>
              <a:t>1.</a:t>
            </a:r>
            <a:r>
              <a:rPr lang="ar-IQ" b="1" dirty="0" smtClean="0">
                <a:solidFill>
                  <a:srgbClr val="FF0000"/>
                </a:solidFill>
              </a:rPr>
              <a:t> نظرية العلاقات </a:t>
            </a:r>
            <a:r>
              <a:rPr lang="ar-IQ" b="1" dirty="0" err="1" smtClean="0">
                <a:solidFill>
                  <a:srgbClr val="FF0000"/>
                </a:solidFill>
              </a:rPr>
              <a:t>الإنسانية:</a:t>
            </a:r>
            <a:endParaRPr lang="ar-IQ" b="1" dirty="0" smtClean="0">
              <a:solidFill>
                <a:srgbClr val="FF0000"/>
              </a:solidFill>
            </a:endParaRPr>
          </a:p>
          <a:p>
            <a:pPr>
              <a:buNone/>
            </a:pPr>
            <a:r>
              <a:rPr lang="ar-IQ" dirty="0" smtClean="0"/>
              <a:t>  هناك حاجات نفسية واجتماعية عند المعلمين أهمها احترام النفس وتأكيد الذات واحترام الآخرين.</a:t>
            </a:r>
          </a:p>
          <a:p>
            <a:pPr>
              <a:buNone/>
            </a:pPr>
            <a:r>
              <a:rPr lang="ar-IQ" b="1" dirty="0" err="1" smtClean="0">
                <a:solidFill>
                  <a:srgbClr val="002060"/>
                </a:solidFill>
              </a:rPr>
              <a:t>2.</a:t>
            </a:r>
            <a:r>
              <a:rPr lang="ar-IQ" b="1" dirty="0" smtClean="0">
                <a:solidFill>
                  <a:srgbClr val="002060"/>
                </a:solidFill>
              </a:rPr>
              <a:t> نظرية التكيف </a:t>
            </a:r>
            <a:r>
              <a:rPr lang="ar-IQ" b="1" dirty="0" err="1" smtClean="0">
                <a:solidFill>
                  <a:srgbClr val="002060"/>
                </a:solidFill>
              </a:rPr>
              <a:t>الوظيفي:</a:t>
            </a:r>
            <a:endParaRPr lang="ar-IQ" b="1" dirty="0" smtClean="0">
              <a:solidFill>
                <a:srgbClr val="002060"/>
              </a:solidFill>
            </a:endParaRPr>
          </a:p>
          <a:p>
            <a:r>
              <a:rPr lang="ar-IQ" dirty="0" smtClean="0"/>
              <a:t>تقوم هذه النظرية على الانسجام بين الشخصية المطلوبة للعمل وبيئة العمل نفسه، ويعد الانسجام العامل الرئيس في تفسير تكيف الفرد مع بيئة العمل كما يتجسد في شعوره بالرضا والقناعة والاستقرار في الوظيفة.</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5</a:t>
            </a:r>
            <a:endParaRPr lang="ar-IQ" dirty="0"/>
          </a:p>
        </p:txBody>
      </p:sp>
      <p:sp>
        <p:nvSpPr>
          <p:cNvPr id="3" name="عنصر نائب للمحتوى 2"/>
          <p:cNvSpPr>
            <a:spLocks noGrp="1"/>
          </p:cNvSpPr>
          <p:nvPr>
            <p:ph idx="1"/>
          </p:nvPr>
        </p:nvSpPr>
        <p:spPr>
          <a:xfrm>
            <a:off x="457200" y="548680"/>
            <a:ext cx="8229600" cy="5577483"/>
          </a:xfrm>
        </p:spPr>
        <p:txBody>
          <a:bodyPr>
            <a:normAutofit/>
          </a:bodyPr>
          <a:lstStyle/>
          <a:p>
            <a:pPr>
              <a:buNone/>
            </a:pPr>
            <a:r>
              <a:rPr lang="ar-IQ" b="1" dirty="0" err="1" smtClean="0">
                <a:solidFill>
                  <a:srgbClr val="FF0000"/>
                </a:solidFill>
              </a:rPr>
              <a:t>3.</a:t>
            </a:r>
            <a:r>
              <a:rPr lang="ar-IQ" b="1" dirty="0" smtClean="0">
                <a:solidFill>
                  <a:srgbClr val="FF0000"/>
                </a:solidFill>
              </a:rPr>
              <a:t> نظرية الانصاف </a:t>
            </a:r>
            <a:r>
              <a:rPr lang="en-US" b="1" dirty="0" smtClean="0">
                <a:solidFill>
                  <a:srgbClr val="C00000"/>
                </a:solidFill>
              </a:rPr>
              <a:t>Equity theory</a:t>
            </a:r>
          </a:p>
          <a:p>
            <a:pPr>
              <a:buNone/>
            </a:pPr>
            <a:endParaRPr lang="ar-IQ" b="1" dirty="0" smtClean="0">
              <a:solidFill>
                <a:srgbClr val="C00000"/>
              </a:solidFill>
            </a:endParaRPr>
          </a:p>
          <a:p>
            <a:pPr>
              <a:buNone/>
            </a:pPr>
            <a:r>
              <a:rPr lang="ar-IQ" b="1" u="sng" dirty="0" err="1" smtClean="0">
                <a:solidFill>
                  <a:srgbClr val="FF0000"/>
                </a:solidFill>
              </a:rPr>
              <a:t>4.</a:t>
            </a:r>
            <a:r>
              <a:rPr lang="ar-IQ" b="1" u="sng" dirty="0" smtClean="0">
                <a:solidFill>
                  <a:srgbClr val="FF0000"/>
                </a:solidFill>
              </a:rPr>
              <a:t> نظرية أخيرة تعتمد على عدة أمور </a:t>
            </a:r>
            <a:r>
              <a:rPr lang="ar-IQ" b="1" u="sng" dirty="0" err="1" smtClean="0">
                <a:solidFill>
                  <a:srgbClr val="FF0000"/>
                </a:solidFill>
              </a:rPr>
              <a:t>هي:</a:t>
            </a:r>
            <a:endParaRPr lang="ar-IQ" b="1" u="sng" dirty="0" smtClean="0">
              <a:solidFill>
                <a:srgbClr val="FF0000"/>
              </a:solidFill>
            </a:endParaRPr>
          </a:p>
          <a:p>
            <a:r>
              <a:rPr lang="ar-IQ" b="1" dirty="0" smtClean="0">
                <a:solidFill>
                  <a:srgbClr val="00B0F0"/>
                </a:solidFill>
              </a:rPr>
              <a:t>الثقة: </a:t>
            </a:r>
            <a:r>
              <a:rPr lang="ar-IQ" dirty="0" smtClean="0"/>
              <a:t>فالإنتاجية والثقة لا يمكن فصلهما.</a:t>
            </a:r>
          </a:p>
          <a:p>
            <a:r>
              <a:rPr lang="ar-IQ" b="1" dirty="0" smtClean="0">
                <a:solidFill>
                  <a:srgbClr val="00B050"/>
                </a:solidFill>
              </a:rPr>
              <a:t>الحذق والمهارة: </a:t>
            </a:r>
            <a:r>
              <a:rPr lang="ar-IQ" dirty="0" smtClean="0"/>
              <a:t>وهنا يجب أن تكون الممارسة في العمل تتسم بالدقة والتهذيب وحدة الذهن.</a:t>
            </a:r>
          </a:p>
          <a:p>
            <a:r>
              <a:rPr lang="ar-IQ" b="1" dirty="0" smtClean="0">
                <a:solidFill>
                  <a:srgbClr val="7030A0"/>
                </a:solidFill>
              </a:rPr>
              <a:t>الألفة والمودة: </a:t>
            </a:r>
            <a:r>
              <a:rPr lang="ar-IQ" dirty="0" smtClean="0"/>
              <a:t>تعتمد عليها الرابطة المشتركة في الحياة والتي دعا إليها ديننا الحنيف.</a:t>
            </a:r>
          </a:p>
          <a:p>
            <a:endParaRPr lang="ar-IQ" dirty="0" smtClean="0"/>
          </a:p>
          <a:p>
            <a:pPr>
              <a:buNone/>
            </a:pPr>
            <a:r>
              <a:rPr lang="ar-IQ" b="1" u="sng" dirty="0" smtClean="0">
                <a:solidFill>
                  <a:srgbClr val="0070C0"/>
                </a:solidFill>
              </a:rPr>
              <a:t>مفهوم الرضا الوظيفي </a:t>
            </a:r>
            <a:r>
              <a:rPr lang="ar-IQ" b="1" dirty="0" smtClean="0">
                <a:solidFill>
                  <a:srgbClr val="0070C0"/>
                </a:solidFill>
              </a:rPr>
              <a:t>أمر يتعلق بالفرد، فهو حالة يصل فيها الفرد إلى التكامل مع عمله من خلال طموحه الوظيفي ورغبته في النمو والتقدم وتحقيق أهدافه من خلال تحقيق أهداف العمل ذاته.</a:t>
            </a:r>
            <a:endParaRPr lang="ar-IQ" b="1"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6</a:t>
            </a:r>
            <a:endParaRPr lang="ar-IQ" dirty="0"/>
          </a:p>
        </p:txBody>
      </p:sp>
      <p:sp>
        <p:nvSpPr>
          <p:cNvPr id="3" name="عنصر نائب للمحتوى 2"/>
          <p:cNvSpPr>
            <a:spLocks noGrp="1"/>
          </p:cNvSpPr>
          <p:nvPr>
            <p:ph idx="1"/>
          </p:nvPr>
        </p:nvSpPr>
        <p:spPr>
          <a:xfrm>
            <a:off x="457200" y="548680"/>
            <a:ext cx="8229600" cy="5577483"/>
          </a:xfrm>
        </p:spPr>
        <p:txBody>
          <a:bodyPr>
            <a:normAutofit/>
          </a:bodyPr>
          <a:lstStyle/>
          <a:p>
            <a:r>
              <a:rPr lang="ar-IQ" b="1" dirty="0" smtClean="0">
                <a:solidFill>
                  <a:srgbClr val="0070C0"/>
                </a:solidFill>
              </a:rPr>
              <a:t>نماذج من الإشباع </a:t>
            </a:r>
            <a:r>
              <a:rPr lang="ar-IQ" b="1" dirty="0" err="1" smtClean="0">
                <a:solidFill>
                  <a:srgbClr val="0070C0"/>
                </a:solidFill>
              </a:rPr>
              <a:t>الوظيفي :</a:t>
            </a:r>
            <a:endParaRPr lang="ar-IQ" b="1" dirty="0" smtClean="0">
              <a:solidFill>
                <a:srgbClr val="0070C0"/>
              </a:solidFill>
            </a:endParaRPr>
          </a:p>
          <a:p>
            <a:pPr>
              <a:buNone/>
            </a:pPr>
            <a:r>
              <a:rPr lang="ar-IQ" b="1" dirty="0" err="1" smtClean="0"/>
              <a:t>1</a:t>
            </a:r>
            <a:r>
              <a:rPr lang="ar-IQ" b="1" dirty="0" err="1" smtClean="0">
                <a:solidFill>
                  <a:srgbClr val="00B050"/>
                </a:solidFill>
              </a:rPr>
              <a:t>.</a:t>
            </a:r>
            <a:r>
              <a:rPr lang="ar-IQ" b="1" dirty="0" smtClean="0">
                <a:solidFill>
                  <a:srgbClr val="00B050"/>
                </a:solidFill>
              </a:rPr>
              <a:t>  نظرية التأثير</a:t>
            </a:r>
            <a:r>
              <a:rPr lang="en-US" b="1" dirty="0" smtClean="0">
                <a:solidFill>
                  <a:srgbClr val="00B050"/>
                </a:solidFill>
              </a:rPr>
              <a:t> Affect theory </a:t>
            </a:r>
            <a:r>
              <a:rPr lang="ar-IQ" b="1" dirty="0" err="1" smtClean="0">
                <a:solidFill>
                  <a:srgbClr val="00B050"/>
                </a:solidFill>
              </a:rPr>
              <a:t>:</a:t>
            </a:r>
            <a:endParaRPr lang="ar-IQ" b="1" dirty="0" smtClean="0">
              <a:solidFill>
                <a:srgbClr val="00B050"/>
              </a:solidFill>
            </a:endParaRPr>
          </a:p>
          <a:p>
            <a:pPr>
              <a:buNone/>
            </a:pPr>
            <a:r>
              <a:rPr lang="ar-IQ" dirty="0" smtClean="0"/>
              <a:t>تقوم هذه النظرية على الفرق بين ما يريده الفرد من خلال وظيفته وبين ما هو كائن بالفعل.</a:t>
            </a:r>
          </a:p>
          <a:p>
            <a:pPr>
              <a:buNone/>
            </a:pPr>
            <a:r>
              <a:rPr lang="ar-IQ" b="1" dirty="0" err="1" smtClean="0">
                <a:solidFill>
                  <a:srgbClr val="00B050"/>
                </a:solidFill>
              </a:rPr>
              <a:t>2.</a:t>
            </a:r>
            <a:r>
              <a:rPr lang="ar-IQ" b="1" dirty="0" smtClean="0">
                <a:solidFill>
                  <a:srgbClr val="00B050"/>
                </a:solidFill>
              </a:rPr>
              <a:t> نظرية الميول </a:t>
            </a:r>
            <a:r>
              <a:rPr lang="en-US" b="1" dirty="0" smtClean="0">
                <a:solidFill>
                  <a:srgbClr val="00B050"/>
                </a:solidFill>
              </a:rPr>
              <a:t>Dispositional approach</a:t>
            </a:r>
            <a:endParaRPr lang="ar-IQ" b="1" dirty="0" smtClean="0">
              <a:solidFill>
                <a:srgbClr val="00B050"/>
              </a:solidFill>
            </a:endParaRPr>
          </a:p>
          <a:p>
            <a:r>
              <a:rPr lang="ar-IQ" dirty="0" smtClean="0"/>
              <a:t>تعد نظرية الميول أحد النظريات المعروفة في مجال الإشباع الوظيفي بل هي نظرية عامة للغاية توحي بأن الناس تقدر التصرفات الفطرية التي تشبع ميولهم نحو تحقيق مستوى معين من الارتياح، بغض النظر عن وظيفة </a:t>
            </a:r>
            <a:r>
              <a:rPr lang="ar-IQ" dirty="0" err="1" smtClean="0"/>
              <a:t>واحدة.</a:t>
            </a:r>
            <a:r>
              <a:rPr lang="ar-IQ" dirty="0" smtClean="0"/>
              <a:t> هذا النهج أصبح ما يسمى  تفسير الرضا  و </a:t>
            </a:r>
            <a:r>
              <a:rPr lang="ar-IQ" dirty="0" err="1" smtClean="0"/>
              <a:t>الاستقرارالوظيفي</a:t>
            </a:r>
            <a:r>
              <a:rPr lang="ar-IQ" dirty="0" smtClean="0"/>
              <a:t> ، على مر الزمن وعبر المهن والوظائف.</a:t>
            </a:r>
          </a:p>
          <a:p>
            <a:r>
              <a:rPr lang="ar-IQ" dirty="0" smtClean="0"/>
              <a:t> </a:t>
            </a:r>
            <a:r>
              <a:rPr lang="ar-IQ" b="1" dirty="0" smtClean="0">
                <a:solidFill>
                  <a:srgbClr val="0070C0"/>
                </a:solidFill>
              </a:rPr>
              <a:t>كما أكد الباحثون على أن التوائم المتطابقة لديهم نفس مستويات الإشباع الوظيفى.</a:t>
            </a:r>
          </a:p>
          <a:p>
            <a:pPr>
              <a:buNone/>
            </a:pP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t>7</a:t>
            </a:r>
            <a:endParaRPr lang="ar-IQ" dirty="0"/>
          </a:p>
        </p:txBody>
      </p:sp>
      <p:sp>
        <p:nvSpPr>
          <p:cNvPr id="3" name="عنصر نائب للمحتوى 2"/>
          <p:cNvSpPr>
            <a:spLocks noGrp="1"/>
          </p:cNvSpPr>
          <p:nvPr>
            <p:ph idx="1"/>
          </p:nvPr>
        </p:nvSpPr>
        <p:spPr>
          <a:xfrm>
            <a:off x="457200" y="404664"/>
            <a:ext cx="8229600" cy="5721499"/>
          </a:xfrm>
        </p:spPr>
        <p:txBody>
          <a:bodyPr/>
          <a:lstStyle/>
          <a:p>
            <a:pPr>
              <a:buNone/>
            </a:pPr>
            <a:r>
              <a:rPr lang="ar-IQ" b="1" dirty="0" err="1" smtClean="0">
                <a:solidFill>
                  <a:srgbClr val="0070C0"/>
                </a:solidFill>
              </a:rPr>
              <a:t>4.</a:t>
            </a:r>
            <a:r>
              <a:rPr lang="ar-IQ" b="1" dirty="0" smtClean="0">
                <a:solidFill>
                  <a:srgbClr val="0070C0"/>
                </a:solidFill>
              </a:rPr>
              <a:t> نظرية </a:t>
            </a:r>
            <a:r>
              <a:rPr lang="ar-IQ" b="1" dirty="0" err="1" smtClean="0">
                <a:solidFill>
                  <a:srgbClr val="0070C0"/>
                </a:solidFill>
              </a:rPr>
              <a:t>العاملين </a:t>
            </a:r>
            <a:r>
              <a:rPr lang="ar-IQ" b="1" dirty="0" smtClean="0">
                <a:solidFill>
                  <a:srgbClr val="0070C0"/>
                </a:solidFill>
              </a:rPr>
              <a:t>(نظرية الصحة العامة الدافعية</a:t>
            </a:r>
            <a:r>
              <a:rPr lang="ar-IQ" b="1" dirty="0" err="1" smtClean="0">
                <a:solidFill>
                  <a:srgbClr val="0070C0"/>
                </a:solidFill>
              </a:rPr>
              <a:t>)</a:t>
            </a:r>
            <a:r>
              <a:rPr lang="ar-IQ" b="1" dirty="0" smtClean="0">
                <a:solidFill>
                  <a:srgbClr val="0070C0"/>
                </a:solidFill>
              </a:rPr>
              <a:t>  </a:t>
            </a:r>
          </a:p>
          <a:p>
            <a:pPr algn="l">
              <a:buNone/>
            </a:pPr>
            <a:r>
              <a:rPr lang="en-US" b="1" dirty="0" smtClean="0">
                <a:solidFill>
                  <a:srgbClr val="0070C0"/>
                </a:solidFill>
              </a:rPr>
              <a:t>Two-factor theory (motivator-hygiene theory)</a:t>
            </a:r>
            <a:endParaRPr lang="ar-IQ" b="1" dirty="0" smtClean="0">
              <a:solidFill>
                <a:srgbClr val="0070C0"/>
              </a:solidFill>
            </a:endParaRPr>
          </a:p>
          <a:p>
            <a:r>
              <a:rPr lang="ar-IQ" dirty="0" smtClean="0"/>
              <a:t>تفسر نظرية فريدريك </a:t>
            </a:r>
            <a:r>
              <a:rPr lang="ar-IQ" dirty="0" err="1" smtClean="0"/>
              <a:t>هيرتزبرج</a:t>
            </a:r>
            <a:r>
              <a:rPr lang="ar-IQ" dirty="0" smtClean="0"/>
              <a:t> (التي تعرف باسم نظرية الصحة العامة الدافعية) الإشباع والدافعية في بيئة </a:t>
            </a:r>
            <a:r>
              <a:rPr lang="ar-IQ" dirty="0" err="1" smtClean="0"/>
              <a:t>العمل.</a:t>
            </a:r>
            <a:r>
              <a:rPr lang="ar-IQ" dirty="0" smtClean="0"/>
              <a:t> حيث ترتبط تلك النظرية بالإشباع وعدم الإشباع طبقا لعدة عوامل مختلفة—أى عوامل الصحة العامة والدوافع، </a:t>
            </a:r>
            <a:r>
              <a:rPr lang="ar-IQ" dirty="0" err="1" smtClean="0"/>
              <a:t>بالتناوب.</a:t>
            </a:r>
            <a:r>
              <a:rPr lang="ar-IQ" dirty="0" smtClean="0"/>
              <a:t> ولذلك ترتبط دافعية العامل نحو عمل ما بحالة الإشباع الوظيفي </a:t>
            </a:r>
            <a:r>
              <a:rPr lang="ar-IQ" dirty="0" err="1" smtClean="0"/>
              <a:t>لديه.</a:t>
            </a:r>
            <a:r>
              <a:rPr lang="ar-IQ" dirty="0" smtClean="0"/>
              <a:t> حيث يمكن للدافعية أن تظهر كأنها عامل داخلى</a:t>
            </a:r>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en-US" dirty="0" smtClean="0"/>
              <a:t>8</a:t>
            </a:r>
            <a:endParaRPr lang="ar-IQ" dirty="0"/>
          </a:p>
        </p:txBody>
      </p:sp>
      <p:sp>
        <p:nvSpPr>
          <p:cNvPr id="3" name="عنصر نائب للمحتوى 2"/>
          <p:cNvSpPr>
            <a:spLocks noGrp="1"/>
          </p:cNvSpPr>
          <p:nvPr>
            <p:ph idx="1"/>
          </p:nvPr>
        </p:nvSpPr>
        <p:spPr>
          <a:xfrm>
            <a:off x="457200" y="692696"/>
            <a:ext cx="8229600" cy="5433467"/>
          </a:xfrm>
        </p:spPr>
        <p:txBody>
          <a:bodyPr>
            <a:normAutofit lnSpcReduction="10000"/>
          </a:bodyPr>
          <a:lstStyle/>
          <a:p>
            <a:pPr marL="274320" indent="-274320" algn="l" fontAlgn="auto">
              <a:spcAft>
                <a:spcPts val="0"/>
              </a:spcAft>
              <a:buFont typeface="Wingdings" pitchFamily="2" charset="2"/>
              <a:buChar char="Ø"/>
              <a:defRPr/>
            </a:pPr>
            <a:r>
              <a:rPr lang="ar-IQ" b="1" u="sng" dirty="0" smtClean="0">
                <a:latin typeface="Times New Roman" pitchFamily="18" charset="0"/>
                <a:cs typeface="Times New Roman" pitchFamily="18" charset="0"/>
              </a:rPr>
              <a:t>نظرية التباين   </a:t>
            </a:r>
            <a:r>
              <a:rPr lang="en-US" b="1" u="sng" dirty="0" smtClean="0">
                <a:latin typeface="Times New Roman" pitchFamily="18" charset="0"/>
                <a:cs typeface="Times New Roman" pitchFamily="18" charset="0"/>
              </a:rPr>
              <a:t>Discrepancy theory </a:t>
            </a:r>
            <a:endParaRPr lang="en-US" u="sng" dirty="0" smtClean="0">
              <a:latin typeface="Times New Roman" pitchFamily="18" charset="0"/>
              <a:cs typeface="Times New Roman" pitchFamily="18" charset="0"/>
            </a:endParaRPr>
          </a:p>
          <a:p>
            <a:pPr marL="274320" indent="-274320" algn="l" fontAlgn="auto">
              <a:spcAft>
                <a:spcPts val="0"/>
              </a:spcAft>
              <a:buFont typeface="Wingdings"/>
              <a:buNone/>
              <a:defRPr/>
            </a:pPr>
            <a:r>
              <a:rPr lang="en-US" dirty="0" smtClean="0">
                <a:latin typeface="Times New Roman" pitchFamily="18" charset="0"/>
                <a:cs typeface="Times New Roman" pitchFamily="18" charset="0"/>
              </a:rPr>
              <a:t>  The concept of discrepancy theory explains the ultimate source of anxiety and dejection.</a:t>
            </a:r>
            <a:endParaRPr lang="en-US" baseline="30000" dirty="0" smtClean="0">
              <a:latin typeface="Times New Roman" pitchFamily="18" charset="0"/>
              <a:cs typeface="Times New Roman" pitchFamily="18" charset="0"/>
            </a:endParaRPr>
          </a:p>
          <a:p>
            <a:pPr marL="274320" indent="-274320" algn="l" fontAlgn="auto">
              <a:spcAft>
                <a:spcPts val="0"/>
              </a:spcAft>
              <a:buFont typeface="Wingdings"/>
              <a:buNone/>
              <a:defRPr/>
            </a:pP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An individual, who has not fulfilled his responsibility feels the sense of anxiety and regret for not performing well, they will also feel dejection due to not being able to achieve their hopes and aspirations.</a:t>
            </a:r>
          </a:p>
          <a:p>
            <a:pPr marL="274320" indent="-274320" algn="l" fontAlgn="auto">
              <a:spcAft>
                <a:spcPts val="0"/>
              </a:spcAft>
              <a:buFont typeface="Wingdings"/>
              <a:buNone/>
              <a:defRPr/>
            </a:pPr>
            <a:r>
              <a:rPr lang="en-US" dirty="0" smtClean="0">
                <a:latin typeface="Times New Roman" pitchFamily="18" charset="0"/>
                <a:cs typeface="Times New Roman" pitchFamily="18" charset="0"/>
              </a:rPr>
              <a:t>  According to this theory, all individuals will learn what their obligations and responsibilities for a particular function, over a time period, and if they fail to fulfill those obligations then they are </a:t>
            </a:r>
            <a:r>
              <a:rPr lang="ar-IQ" dirty="0" smtClean="0">
                <a:latin typeface="Times New Roman" pitchFamily="18" charset="0"/>
                <a:cs typeface="Times New Roman" pitchFamily="18" charset="0"/>
              </a:rPr>
              <a:t>تتسم النظرية </a:t>
            </a:r>
            <a:r>
              <a:rPr lang="ar-IQ" dirty="0" err="1" smtClean="0">
                <a:latin typeface="Times New Roman" pitchFamily="18" charset="0"/>
                <a:cs typeface="Times New Roman" pitchFamily="18" charset="0"/>
              </a:rPr>
              <a:t>باجبار</a:t>
            </a:r>
            <a:r>
              <a:rPr lang="ar-IQ" dirty="0" smtClean="0">
                <a:latin typeface="Times New Roman" pitchFamily="18" charset="0"/>
                <a:cs typeface="Times New Roman" pitchFamily="18" charset="0"/>
              </a:rPr>
              <a:t> العاملين على </a:t>
            </a:r>
            <a:r>
              <a:rPr lang="ar-IQ" dirty="0" err="1" smtClean="0">
                <a:latin typeface="Times New Roman" pitchFamily="18" charset="0"/>
                <a:cs typeface="Times New Roman" pitchFamily="18" charset="0"/>
              </a:rPr>
              <a:t>ماتتطلبه</a:t>
            </a:r>
            <a:r>
              <a:rPr lang="ar-IQ" dirty="0" smtClean="0">
                <a:latin typeface="Times New Roman" pitchFamily="18" charset="0"/>
                <a:cs typeface="Times New Roman" pitchFamily="18" charset="0"/>
              </a:rPr>
              <a:t> </a:t>
            </a:r>
            <a:r>
              <a:rPr lang="ar-IQ" dirty="0" err="1" smtClean="0">
                <a:latin typeface="Times New Roman" pitchFamily="18" charset="0"/>
                <a:cs typeface="Times New Roman" pitchFamily="18" charset="0"/>
              </a:rPr>
              <a:t>الوضيفة</a:t>
            </a:r>
            <a:r>
              <a:rPr lang="ar-IQ" dirty="0" smtClean="0">
                <a:latin typeface="Times New Roman" pitchFamily="18" charset="0"/>
                <a:cs typeface="Times New Roman" pitchFamily="18" charset="0"/>
              </a:rPr>
              <a:t> خلال فترة زمنية محددة </a:t>
            </a:r>
            <a:r>
              <a:rPr lang="en-US" dirty="0" smtClean="0">
                <a:latin typeface="Times New Roman" pitchFamily="18" charset="0"/>
                <a:cs typeface="Times New Roman" pitchFamily="18" charset="0"/>
              </a:rPr>
              <a:t>punished.</a:t>
            </a:r>
            <a:endParaRPr lang="ar-IQ" dirty="0" smtClean="0">
              <a:latin typeface="Times New Roman" pitchFamily="18" charset="0"/>
              <a:cs typeface="Times New Roman" pitchFamily="18" charset="0"/>
            </a:endParaRPr>
          </a:p>
          <a:p>
            <a:pPr marL="274320" indent="-274320" algn="l" fontAlgn="auto">
              <a:spcAft>
                <a:spcPts val="0"/>
              </a:spcAft>
              <a:buFont typeface="Wingdings"/>
              <a:buNone/>
              <a:defRPr/>
            </a:pPr>
            <a:r>
              <a:rPr lang="ar-IQ" dirty="0" smtClean="0">
                <a:latin typeface="Times New Roman" pitchFamily="18" charset="0"/>
                <a:cs typeface="Times New Roman" pitchFamily="18" charset="0"/>
              </a:rPr>
              <a:t>وليس لم اتعلم الطباعة او العمل الفلاني</a:t>
            </a:r>
          </a:p>
          <a:p>
            <a:pPr marL="274320" indent="-274320" algn="l" fontAlgn="auto">
              <a:spcAft>
                <a:spcPts val="0"/>
              </a:spcAft>
              <a:buFont typeface="Wingdings"/>
              <a:buNone/>
              <a:defRPr/>
            </a:pP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2034"/>
          </a:xfrm>
        </p:spPr>
        <p:txBody>
          <a:bodyPr>
            <a:normAutofit fontScale="90000"/>
          </a:bodyPr>
          <a:lstStyle/>
          <a:p>
            <a:r>
              <a:rPr lang="ar-IQ" dirty="0" smtClean="0"/>
              <a:t>8</a:t>
            </a:r>
            <a:endParaRPr lang="ar-IQ" dirty="0"/>
          </a:p>
        </p:txBody>
      </p:sp>
      <p:sp>
        <p:nvSpPr>
          <p:cNvPr id="3" name="عنصر نائب للمحتوى 2"/>
          <p:cNvSpPr>
            <a:spLocks noGrp="1"/>
          </p:cNvSpPr>
          <p:nvPr>
            <p:ph idx="1"/>
          </p:nvPr>
        </p:nvSpPr>
        <p:spPr>
          <a:xfrm>
            <a:off x="457200" y="620688"/>
            <a:ext cx="8229600" cy="5505475"/>
          </a:xfrm>
        </p:spPr>
        <p:txBody>
          <a:bodyPr>
            <a:normAutofit fontScale="85000" lnSpcReduction="10000"/>
          </a:bodyPr>
          <a:lstStyle/>
          <a:p>
            <a:r>
              <a:rPr lang="ar-IQ" b="1" dirty="0" smtClean="0"/>
              <a:t>نموذج خصائص الوظيفة </a:t>
            </a:r>
            <a:r>
              <a:rPr lang="en-US" b="1" dirty="0" smtClean="0"/>
              <a:t>Job characteristics model</a:t>
            </a:r>
            <a:r>
              <a:rPr lang="ar-IQ" b="1" dirty="0" err="1" smtClean="0"/>
              <a:t>:</a:t>
            </a:r>
            <a:r>
              <a:rPr lang="ar-IQ" b="1" dirty="0" smtClean="0"/>
              <a:t> </a:t>
            </a:r>
          </a:p>
          <a:p>
            <a:r>
              <a:rPr lang="ar-IQ" dirty="0" smtClean="0"/>
              <a:t>اقترح </a:t>
            </a:r>
            <a:r>
              <a:rPr lang="ar-IQ" dirty="0" err="1" smtClean="0"/>
              <a:t>هاكمان</a:t>
            </a:r>
            <a:r>
              <a:rPr lang="ar-IQ" dirty="0" smtClean="0"/>
              <a:t> </a:t>
            </a:r>
            <a:r>
              <a:rPr lang="ar-IQ" dirty="0" err="1" smtClean="0"/>
              <a:t>وأولدهام</a:t>
            </a:r>
            <a:r>
              <a:rPr lang="ar-IQ" dirty="0" smtClean="0"/>
              <a:t> نموذجا </a:t>
            </a:r>
            <a:r>
              <a:rPr lang="ar-IQ" dirty="0" err="1" smtClean="0"/>
              <a:t>لخصاص</a:t>
            </a:r>
            <a:r>
              <a:rPr lang="ar-IQ" dirty="0" smtClean="0"/>
              <a:t> الوظيفة، والذي يتم تطبيقه كهيكل لدراسة </a:t>
            </a:r>
            <a:r>
              <a:rPr lang="ar-IQ" b="1" dirty="0" smtClean="0">
                <a:solidFill>
                  <a:srgbClr val="0070C0"/>
                </a:solidFill>
              </a:rPr>
              <a:t>مدى تأثير خصائص وظيفة ما </a:t>
            </a:r>
            <a:r>
              <a:rPr lang="ar-IQ" b="1" dirty="0" smtClean="0">
                <a:solidFill>
                  <a:srgbClr val="FF0000"/>
                </a:solidFill>
              </a:rPr>
              <a:t>على مخرجات العمل في حد ذاته،</a:t>
            </a:r>
            <a:r>
              <a:rPr lang="ar-IQ" dirty="0" smtClean="0"/>
              <a:t> بما في ذلك الإشباع </a:t>
            </a:r>
            <a:r>
              <a:rPr lang="ar-IQ" dirty="0" err="1" smtClean="0"/>
              <a:t>الوظيفى.</a:t>
            </a:r>
            <a:r>
              <a:rPr lang="ar-IQ" dirty="0" smtClean="0"/>
              <a:t> </a:t>
            </a:r>
          </a:p>
          <a:p>
            <a:r>
              <a:rPr lang="ar-IQ" dirty="0" smtClean="0"/>
              <a:t>حيث يشير النموذج إلى خمسة خصائص مميزة </a:t>
            </a:r>
            <a:r>
              <a:rPr lang="ar-IQ" dirty="0" err="1" smtClean="0"/>
              <a:t>للوظيفة :</a:t>
            </a:r>
            <a:endParaRPr lang="ar-IQ" dirty="0" smtClean="0"/>
          </a:p>
          <a:p>
            <a:pPr marL="514350" indent="-514350">
              <a:buAutoNum type="arabicParenR"/>
            </a:pPr>
            <a:r>
              <a:rPr lang="ar-IQ" dirty="0" smtClean="0"/>
              <a:t>تنوع </a:t>
            </a:r>
            <a:r>
              <a:rPr lang="ar-IQ" dirty="0" err="1" smtClean="0"/>
              <a:t>المهارة،</a:t>
            </a:r>
            <a:endParaRPr lang="ar-IQ" dirty="0" smtClean="0"/>
          </a:p>
          <a:p>
            <a:pPr marL="514350" indent="-514350">
              <a:buAutoNum type="arabicParenR"/>
            </a:pPr>
            <a:r>
              <a:rPr lang="ar-IQ" dirty="0" smtClean="0"/>
              <a:t> أهمية </a:t>
            </a:r>
            <a:r>
              <a:rPr lang="ar-IQ" dirty="0" err="1" smtClean="0"/>
              <a:t>المهام،</a:t>
            </a:r>
            <a:r>
              <a:rPr lang="ar-IQ" dirty="0" smtClean="0"/>
              <a:t> </a:t>
            </a:r>
          </a:p>
          <a:p>
            <a:pPr marL="514350" indent="-514350">
              <a:buAutoNum type="arabicParenR"/>
            </a:pPr>
            <a:r>
              <a:rPr lang="ar-IQ" dirty="0" smtClean="0"/>
              <a:t>دلالة </a:t>
            </a:r>
            <a:r>
              <a:rPr lang="ar-IQ" dirty="0" err="1" smtClean="0"/>
              <a:t>المهام،</a:t>
            </a:r>
            <a:endParaRPr lang="ar-IQ" dirty="0" smtClean="0"/>
          </a:p>
          <a:p>
            <a:pPr marL="514350" indent="-514350">
              <a:buAutoNum type="arabicParenR"/>
            </a:pPr>
            <a:r>
              <a:rPr lang="ar-IQ" dirty="0" smtClean="0"/>
              <a:t> الاستقلال </a:t>
            </a:r>
            <a:r>
              <a:rPr lang="ar-IQ" dirty="0" err="1" smtClean="0"/>
              <a:t>الذاتي،</a:t>
            </a:r>
            <a:endParaRPr lang="ar-IQ" dirty="0" smtClean="0"/>
          </a:p>
          <a:p>
            <a:pPr marL="514350" indent="-514350">
              <a:buAutoNum type="arabicParenR"/>
            </a:pPr>
            <a:r>
              <a:rPr lang="ar-IQ" dirty="0" smtClean="0"/>
              <a:t> والتغذية المرتدة</a:t>
            </a:r>
            <a:r>
              <a:rPr lang="ar-IQ" dirty="0" err="1" smtClean="0"/>
              <a:t>)</a:t>
            </a:r>
            <a:r>
              <a:rPr lang="ar-IQ" dirty="0" smtClean="0"/>
              <a:t> </a:t>
            </a:r>
          </a:p>
          <a:p>
            <a:pPr marL="514350" indent="-514350">
              <a:buNone/>
            </a:pPr>
            <a:r>
              <a:rPr lang="ar-IQ" dirty="0" smtClean="0"/>
              <a:t>والتي بدورها تعكس ثلاث حالات </a:t>
            </a:r>
            <a:r>
              <a:rPr lang="ar-IQ" dirty="0" err="1" smtClean="0"/>
              <a:t>نفسية </a:t>
            </a:r>
            <a:r>
              <a:rPr lang="ar-IQ" dirty="0" smtClean="0"/>
              <a:t>(الخبرة المتأنية، المسؤولية التامة عن المخرجات، الدراية التامة بالنتائج المحددة)، مما يؤثر على مخرجات العمل ككل(الإشباع الوظيفى، ظاهرة الغياب عن العمل، الدافعية، الخ</a:t>
            </a:r>
            <a:r>
              <a:rPr lang="ar-IQ" dirty="0" err="1" smtClean="0"/>
              <a:t>).</a:t>
            </a:r>
            <a:r>
              <a:rPr lang="ar-IQ" dirty="0" smtClean="0"/>
              <a:t> ومن ثم تكون الخمسة خصائص سجلا محتملا لدافعية الوظيفة، والذي يمكن استخدامه كمعيار لتأثير الوظيفة على اتجاهات وسلوكيات </a:t>
            </a:r>
            <a:r>
              <a:rPr lang="ar-IQ" dirty="0" err="1" smtClean="0"/>
              <a:t>العاملين---.</a:t>
            </a:r>
            <a:r>
              <a:rPr lang="ar-IQ" dirty="0" smtClean="0"/>
              <a:t> وتمد نتائج تحليل الدراسات والتي تقيم هيكل العمل من خلال النموذج بعض الدعم لنموذج خصائص الوظيفة.</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340</TotalTime>
  <Words>1309</Words>
  <Application>Microsoft Office PowerPoint</Application>
  <PresentationFormat>عرض على الشاشة (3:4)‏</PresentationFormat>
  <Paragraphs>242</Paragraphs>
  <Slides>21</Slides>
  <Notes>1</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تدفق</vt:lpstr>
      <vt:lpstr>الرضا الوظيفي مفهوم و تقييم</vt:lpstr>
      <vt:lpstr>2</vt:lpstr>
      <vt:lpstr>3</vt:lpstr>
      <vt:lpstr>4</vt:lpstr>
      <vt:lpstr>5</vt:lpstr>
      <vt:lpstr>6</vt:lpstr>
      <vt:lpstr>7</vt:lpstr>
      <vt:lpstr>8</vt:lpstr>
      <vt:lpstr>8</vt:lpstr>
      <vt:lpstr>9</vt:lpstr>
      <vt:lpstr>10</vt:lpstr>
      <vt:lpstr>11</vt:lpstr>
      <vt:lpstr>الشريحة 13</vt:lpstr>
      <vt:lpstr>الشريحة 14</vt:lpstr>
      <vt:lpstr>الشريحة 15</vt:lpstr>
      <vt:lpstr>الشريحة 16</vt:lpstr>
      <vt:lpstr>الشريحة 17</vt:lpstr>
      <vt:lpstr>Actual Employee Excuses for Missing Work </vt:lpstr>
      <vt:lpstr>Increasing Attendance by Reducing Illness</vt:lpstr>
      <vt:lpstr>Why Do Employees Leave?</vt:lpstr>
      <vt:lpstr>The Cost of Turnover Visible Costs Per Hire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الرضا الوظيفي مفهوم و تقييم</dc:title>
  <dc:creator>DELL</dc:creator>
  <cp:lastModifiedBy>DELL</cp:lastModifiedBy>
  <cp:revision>16</cp:revision>
  <dcterms:created xsi:type="dcterms:W3CDTF">2017-03-13T19:13:19Z</dcterms:created>
  <dcterms:modified xsi:type="dcterms:W3CDTF">2017-03-14T09:13:07Z</dcterms:modified>
</cp:coreProperties>
</file>